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4"/>
  </p:sldMasterIdLst>
  <p:notesMasterIdLst>
    <p:notesMasterId r:id="rId51"/>
  </p:notesMasterIdLst>
  <p:handoutMasterIdLst>
    <p:handoutMasterId r:id="rId52"/>
  </p:handoutMasterIdLst>
  <p:sldIdLst>
    <p:sldId id="484" r:id="rId5"/>
    <p:sldId id="702" r:id="rId6"/>
    <p:sldId id="704" r:id="rId7"/>
    <p:sldId id="668" r:id="rId8"/>
    <p:sldId id="703" r:id="rId9"/>
    <p:sldId id="705" r:id="rId10"/>
    <p:sldId id="687" r:id="rId11"/>
    <p:sldId id="688" r:id="rId12"/>
    <p:sldId id="686" r:id="rId13"/>
    <p:sldId id="689" r:id="rId14"/>
    <p:sldId id="710" r:id="rId15"/>
    <p:sldId id="682" r:id="rId16"/>
    <p:sldId id="671" r:id="rId17"/>
    <p:sldId id="670" r:id="rId18"/>
    <p:sldId id="712" r:id="rId19"/>
    <p:sldId id="690" r:id="rId20"/>
    <p:sldId id="691" r:id="rId21"/>
    <p:sldId id="677" r:id="rId22"/>
    <p:sldId id="676" r:id="rId23"/>
    <p:sldId id="678" r:id="rId24"/>
    <p:sldId id="681" r:id="rId25"/>
    <p:sldId id="693" r:id="rId26"/>
    <p:sldId id="698" r:id="rId27"/>
    <p:sldId id="699" r:id="rId28"/>
    <p:sldId id="695" r:id="rId29"/>
    <p:sldId id="696" r:id="rId30"/>
    <p:sldId id="697" r:id="rId31"/>
    <p:sldId id="692" r:id="rId32"/>
    <p:sldId id="679" r:id="rId33"/>
    <p:sldId id="707" r:id="rId34"/>
    <p:sldId id="673" r:id="rId35"/>
    <p:sldId id="675" r:id="rId36"/>
    <p:sldId id="672" r:id="rId37"/>
    <p:sldId id="706" r:id="rId38"/>
    <p:sldId id="674" r:id="rId39"/>
    <p:sldId id="709" r:id="rId40"/>
    <p:sldId id="685" r:id="rId41"/>
    <p:sldId id="711" r:id="rId42"/>
    <p:sldId id="680" r:id="rId43"/>
    <p:sldId id="694" r:id="rId44"/>
    <p:sldId id="683" r:id="rId45"/>
    <p:sldId id="684" r:id="rId46"/>
    <p:sldId id="667" r:id="rId47"/>
    <p:sldId id="535" r:id="rId48"/>
    <p:sldId id="537" r:id="rId49"/>
    <p:sldId id="512" r:id="rId50"/>
  </p:sldIdLst>
  <p:sldSz cx="9693275" cy="64008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305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CE0F06-71A1-469E-CE24-7E92E6C504D8}" name="Bergschneider, Cara - FPAC-NRCS, IN" initials="CB" userId="S::cara.bergschneider@usda.gov::13821745-3c8e-4be3-9a3c-58a0f6507b8d" providerId="AD"/>
  <p188:author id="{DC16C82D-D83E-0353-019C-B23893E579FE}" name="Shaver, Daniel - FPAC-NRCS, IN" initials="SI" userId="S::daniel.shaver@usda.gov::4e45871e-4447-4c31-a6ea-43526a6f62c3" providerId="AD"/>
  <p188:author id="{7AE32492-F3A0-32D6-62D6-531998BE1526}" name="Florence, Darlene - FPAC-NRCS, IN" initials="FI" userId="S::darlene.florence@usda.gov::62566e04-90ce-492f-8455-bf6ac12f9d86" providerId="AD"/>
  <p188:author id="{E0011F9D-6EC2-4786-3C34-53223B561776}" name="Bailey, Tony - FPAC-NRCS, IN" initials="TB" userId="S::tony.bailey@usda.gov::ba456c72-6239-4a8a-9b57-afc197b20e78" providerId="AD"/>
  <p188:author id="{76FEF4C7-DD30-CAA7-9002-4C87FE0DC0E9}" name="Zezula, Shannon - FPAC-NRCS, IN" initials="ZSFNI" userId="Zezula, Shannon - FPAC-NRCS, IN" providerId="None"/>
  <p188:author id="{BC731CDA-0FFF-A019-1A1C-DEFC9051D4C6}" name="Shonkwiler, Jamie - FPAC-NRCS, IN" initials="JS" userId="S::jamie.shonkwiler@usda.gov::d7c67c67-2650-4993-8eec-9669d9ff3307" providerId="AD"/>
  <p188:author id="{87E77BEF-60A0-7727-2C7C-AE8EF97AD735}" name="Helt, Genny - FPAC-NRCS, IN" initials="HI" userId="S::genny.helt@usda.gov::4a999744-39a5-4b74-b24e-02a40cb2fab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Wilson, Dawn - NRCS, Washington, DC" initials="D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CFC83"/>
    <a:srgbClr val="CC00CC"/>
    <a:srgbClr val="000066"/>
    <a:srgbClr val="AD3B17"/>
    <a:srgbClr val="7F3541"/>
    <a:srgbClr val="0033CC"/>
    <a:srgbClr val="FF00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994E8-EB62-82D8-1364-787F130235E0}" v="95" dt="2024-04-16T20:28:49.670"/>
    <p1510:client id="{7AB17141-1BD7-66A7-F05F-C6EE4B66B2FF}" v="20" dt="2024-04-17T11:18:43.696"/>
    <p1510:client id="{D54E5E48-D0DC-40EB-BF39-2D83E35EF467}" v="628" dt="2024-04-16T21:36:11.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221" y="58"/>
      </p:cViewPr>
      <p:guideLst>
        <p:guide orient="horz" pos="2016"/>
        <p:guide pos="305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7" name="Rectangle 5"/>
          <p:cNvSpPr>
            <a:spLocks noGrp="1" noChangeArrowheads="1"/>
          </p:cNvSpPr>
          <p:nvPr>
            <p:ph type="sldNum" sz="quarter" idx="3"/>
          </p:nvPr>
        </p:nvSpPr>
        <p:spPr bwMode="auto">
          <a:xfrm>
            <a:off x="3970342"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6D9D9C7D-5CEA-4AE0-ABE6-F001F48E6CDD}" type="slidenum">
              <a:rPr lang="en-US"/>
              <a:pPr/>
              <a:t>‹#›</a:t>
            </a:fld>
            <a:endParaRPr lang="en-US"/>
          </a:p>
        </p:txBody>
      </p:sp>
      <p:sp>
        <p:nvSpPr>
          <p:cNvPr id="4" name="Date Placeholder 3"/>
          <p:cNvSpPr>
            <a:spLocks noGrp="1"/>
          </p:cNvSpPr>
          <p:nvPr>
            <p:ph type="dt" sz="quarter" idx="1"/>
          </p:nvPr>
        </p:nvSpPr>
        <p:spPr>
          <a:xfrm>
            <a:off x="0" y="8892209"/>
            <a:ext cx="1494020" cy="404191"/>
          </a:xfrm>
          <a:prstGeom prst="rect">
            <a:avLst/>
          </a:prstGeom>
        </p:spPr>
        <p:txBody>
          <a:bodyPr vert="horz" lIns="91440" tIns="45720" rIns="91440" bIns="45720" rtlCol="0"/>
          <a:lstStyle>
            <a:lvl1pPr algn="r">
              <a:defRPr sz="1200"/>
            </a:lvl1pPr>
          </a:lstStyle>
          <a:p>
            <a:fld id="{05730072-65DA-4029-AED0-9F241B133AC9}" type="datetime8">
              <a:rPr lang="en-US" b="1" smtClean="0"/>
              <a:t>1/13/2025 2:54 PM</a:t>
            </a:fld>
            <a:endParaRPr lang="en-US" b="1"/>
          </a:p>
        </p:txBody>
      </p:sp>
    </p:spTree>
    <p:extLst>
      <p:ext uri="{BB962C8B-B14F-4D97-AF65-F5344CB8AC3E}">
        <p14:creationId xmlns:p14="http://schemas.microsoft.com/office/powerpoint/2010/main" val="30040959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3"/>
            <a:ext cx="3038475" cy="46514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a:p>
        </p:txBody>
      </p:sp>
      <p:sp>
        <p:nvSpPr>
          <p:cNvPr id="4099" name="Rectangle 3"/>
          <p:cNvSpPr>
            <a:spLocks noGrp="1" noChangeArrowheads="1"/>
          </p:cNvSpPr>
          <p:nvPr>
            <p:ph type="dt" idx="1"/>
          </p:nvPr>
        </p:nvSpPr>
        <p:spPr bwMode="auto">
          <a:xfrm>
            <a:off x="3970342" y="3"/>
            <a:ext cx="3038475" cy="46514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fld id="{5584081A-1840-4754-94EE-5231DCDA7F8D}" type="datetime8">
              <a:rPr lang="en-US" smtClean="0"/>
              <a:t>1/13/2025 2:51 PM</a:t>
            </a:fld>
            <a:endParaRPr lang="en-US"/>
          </a:p>
        </p:txBody>
      </p:sp>
      <p:sp>
        <p:nvSpPr>
          <p:cNvPr id="4100" name="Rectangle 4"/>
          <p:cNvSpPr>
            <a:spLocks noGrp="1" noRot="1" noChangeAspect="1" noChangeArrowheads="1" noTextEdit="1"/>
          </p:cNvSpPr>
          <p:nvPr>
            <p:ph type="sldImg" idx="2"/>
          </p:nvPr>
        </p:nvSpPr>
        <p:spPr bwMode="auto">
          <a:xfrm>
            <a:off x="866775" y="696913"/>
            <a:ext cx="527685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5" y="441643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5"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p>
        </p:txBody>
      </p:sp>
      <p:sp>
        <p:nvSpPr>
          <p:cNvPr id="4103" name="Rectangle 7"/>
          <p:cNvSpPr>
            <a:spLocks noGrp="1" noChangeArrowheads="1"/>
          </p:cNvSpPr>
          <p:nvPr>
            <p:ph type="sldNum" sz="quarter" idx="5"/>
          </p:nvPr>
        </p:nvSpPr>
        <p:spPr bwMode="auto">
          <a:xfrm>
            <a:off x="3970342"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94ACDEFE-EA78-43EB-AAAB-077AD3FAB07D}" type="slidenum">
              <a:rPr lang="en-US"/>
              <a:pPr/>
              <a:t>‹#›</a:t>
            </a:fld>
            <a:endParaRPr lang="en-US"/>
          </a:p>
        </p:txBody>
      </p:sp>
    </p:spTree>
    <p:extLst>
      <p:ext uri="{BB962C8B-B14F-4D97-AF65-F5344CB8AC3E}">
        <p14:creationId xmlns:p14="http://schemas.microsoft.com/office/powerpoint/2010/main" val="52277010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p:txBody>
          <a:bodyPr/>
          <a:lstStyle/>
          <a:p>
            <a:pPr>
              <a:lnSpc>
                <a:spcPct val="100000"/>
              </a:lnSpc>
            </a:pPr>
            <a:endParaRPr lang="en-US" sz="1600"/>
          </a:p>
        </p:txBody>
      </p:sp>
      <p:sp>
        <p:nvSpPr>
          <p:cNvPr id="5" name="Slide Number Placeholder 4"/>
          <p:cNvSpPr>
            <a:spLocks noGrp="1"/>
          </p:cNvSpPr>
          <p:nvPr>
            <p:ph type="sldNum" sz="quarter" idx="11"/>
          </p:nvPr>
        </p:nvSpPr>
        <p:spPr/>
        <p:txBody>
          <a:bodyPr/>
          <a:lstStyle/>
          <a:p>
            <a:fld id="{94ACDEFE-EA78-43EB-AAAB-077AD3FAB07D}" type="slidenum">
              <a:rPr lang="en-US" smtClean="0"/>
              <a:pPr/>
              <a:t>1</a:t>
            </a:fld>
            <a:endParaRPr lang="en-US"/>
          </a:p>
        </p:txBody>
      </p:sp>
      <p:sp>
        <p:nvSpPr>
          <p:cNvPr id="6" name="Date Placeholder 5"/>
          <p:cNvSpPr>
            <a:spLocks noGrp="1"/>
          </p:cNvSpPr>
          <p:nvPr>
            <p:ph type="dt" idx="12"/>
          </p:nvPr>
        </p:nvSpPr>
        <p:spPr/>
        <p:txBody>
          <a:bodyPr/>
          <a:lstStyle/>
          <a:p>
            <a:fld id="{3A1D77A2-9455-43CD-8A47-F4D0D961C458}" type="datetime8">
              <a:rPr lang="en-US" smtClean="0"/>
              <a:t>1/13/2025 2:51 PM</a:t>
            </a:fld>
            <a:endParaRPr lang="en-US"/>
          </a:p>
        </p:txBody>
      </p:sp>
    </p:spTree>
    <p:extLst>
      <p:ext uri="{BB962C8B-B14F-4D97-AF65-F5344CB8AC3E}">
        <p14:creationId xmlns:p14="http://schemas.microsoft.com/office/powerpoint/2010/main" val="329184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https://usdagcc.sharepoint.com/sites/nrcs/intranet/Shared%20Documents/CART/CART%20Resource%20Concern%20Assessment/CART%20FY%202023%20Resource%20Concern%20Assessment%20Document/FY23%20CART%20Resource%20Concern%20Assessment%20.docx</a:t>
            </a:r>
          </a:p>
        </p:txBody>
      </p:sp>
      <p:sp>
        <p:nvSpPr>
          <p:cNvPr id="4" name="Date Placeholder 3"/>
          <p:cNvSpPr>
            <a:spLocks noGrp="1"/>
          </p:cNvSpPr>
          <p:nvPr>
            <p:ph type="dt" idx="1"/>
          </p:nvPr>
        </p:nvSpPr>
        <p:spPr/>
        <p:txBody>
          <a:bodyPr/>
          <a:lstStyle/>
          <a:p>
            <a:fld id="{5584081A-1840-4754-94EE-5231DCDA7F8D}" type="datetime8">
              <a:rPr lang="en-US" smtClean="0"/>
              <a:t>1/13/2025 2:51 PM</a:t>
            </a:fld>
            <a:endParaRPr lang="en-US"/>
          </a:p>
        </p:txBody>
      </p:sp>
      <p:sp>
        <p:nvSpPr>
          <p:cNvPr id="5" name="Slide Number Placeholder 4"/>
          <p:cNvSpPr>
            <a:spLocks noGrp="1"/>
          </p:cNvSpPr>
          <p:nvPr>
            <p:ph type="sldNum" sz="quarter" idx="5"/>
          </p:nvPr>
        </p:nvSpPr>
        <p:spPr/>
        <p:txBody>
          <a:bodyPr/>
          <a:lstStyle/>
          <a:p>
            <a:fld id="{94ACDEFE-EA78-43EB-AAAB-077AD3FAB07D}" type="slidenum">
              <a:rPr lang="en-US" smtClean="0"/>
              <a:pPr/>
              <a:t>4</a:t>
            </a:fld>
            <a:endParaRPr lang="en-US"/>
          </a:p>
        </p:txBody>
      </p:sp>
    </p:spTree>
    <p:extLst>
      <p:ext uri="{BB962C8B-B14F-4D97-AF65-F5344CB8AC3E}">
        <p14:creationId xmlns:p14="http://schemas.microsoft.com/office/powerpoint/2010/main" val="168114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5584081A-1840-4754-94EE-5231DCDA7F8D}" type="datetime8">
              <a:rPr lang="en-US" smtClean="0"/>
              <a:t>1/13/2025 2:51 PM</a:t>
            </a:fld>
            <a:endParaRPr lang="en-US"/>
          </a:p>
        </p:txBody>
      </p:sp>
      <p:sp>
        <p:nvSpPr>
          <p:cNvPr id="5" name="Slide Number Placeholder 4"/>
          <p:cNvSpPr>
            <a:spLocks noGrp="1"/>
          </p:cNvSpPr>
          <p:nvPr>
            <p:ph type="sldNum" sz="quarter" idx="5"/>
          </p:nvPr>
        </p:nvSpPr>
        <p:spPr/>
        <p:txBody>
          <a:bodyPr/>
          <a:lstStyle/>
          <a:p>
            <a:fld id="{94ACDEFE-EA78-43EB-AAAB-077AD3FAB07D}" type="slidenum">
              <a:rPr lang="en-US" smtClean="0"/>
              <a:pPr/>
              <a:t>5</a:t>
            </a:fld>
            <a:endParaRPr lang="en-US"/>
          </a:p>
        </p:txBody>
      </p:sp>
    </p:spTree>
    <p:extLst>
      <p:ext uri="{BB962C8B-B14F-4D97-AF65-F5344CB8AC3E}">
        <p14:creationId xmlns:p14="http://schemas.microsoft.com/office/powerpoint/2010/main" val="324616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5584081A-1840-4754-94EE-5231DCDA7F8D}" type="datetime8">
              <a:rPr lang="en-US" smtClean="0"/>
              <a:t>1/13/2025 2:51 PM</a:t>
            </a:fld>
            <a:endParaRPr lang="en-US"/>
          </a:p>
        </p:txBody>
      </p:sp>
      <p:sp>
        <p:nvSpPr>
          <p:cNvPr id="5" name="Slide Number Placeholder 4"/>
          <p:cNvSpPr>
            <a:spLocks noGrp="1"/>
          </p:cNvSpPr>
          <p:nvPr>
            <p:ph type="sldNum" sz="quarter" idx="5"/>
          </p:nvPr>
        </p:nvSpPr>
        <p:spPr/>
        <p:txBody>
          <a:bodyPr/>
          <a:lstStyle/>
          <a:p>
            <a:fld id="{94ACDEFE-EA78-43EB-AAAB-077AD3FAB07D}" type="slidenum">
              <a:rPr lang="en-US" smtClean="0"/>
              <a:pPr/>
              <a:t>31</a:t>
            </a:fld>
            <a:endParaRPr lang="en-US"/>
          </a:p>
        </p:txBody>
      </p:sp>
    </p:spTree>
    <p:extLst>
      <p:ext uri="{BB962C8B-B14F-4D97-AF65-F5344CB8AC3E}">
        <p14:creationId xmlns:p14="http://schemas.microsoft.com/office/powerpoint/2010/main" val="72917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5584081A-1840-4754-94EE-5231DCDA7F8D}" type="datetime8">
              <a:rPr lang="en-US" smtClean="0"/>
              <a:t>1/13/2025 2:51 PM</a:t>
            </a:fld>
            <a:endParaRPr lang="en-US"/>
          </a:p>
        </p:txBody>
      </p:sp>
      <p:sp>
        <p:nvSpPr>
          <p:cNvPr id="5" name="Slide Number Placeholder 4"/>
          <p:cNvSpPr>
            <a:spLocks noGrp="1"/>
          </p:cNvSpPr>
          <p:nvPr>
            <p:ph type="sldNum" sz="quarter" idx="11"/>
          </p:nvPr>
        </p:nvSpPr>
        <p:spPr/>
        <p:txBody>
          <a:bodyPr/>
          <a:lstStyle/>
          <a:p>
            <a:fld id="{94ACDEFE-EA78-43EB-AAAB-077AD3FAB07D}" type="slidenum">
              <a:rPr lang="en-US" smtClean="0"/>
              <a:pPr/>
              <a:t>43</a:t>
            </a:fld>
            <a:endParaRPr lang="en-US"/>
          </a:p>
        </p:txBody>
      </p:sp>
    </p:spTree>
    <p:extLst>
      <p:ext uri="{BB962C8B-B14F-4D97-AF65-F5344CB8AC3E}">
        <p14:creationId xmlns:p14="http://schemas.microsoft.com/office/powerpoint/2010/main" val="13654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p:txBody>
          <a:bodyPr/>
          <a:lstStyle/>
          <a:p>
            <a:r>
              <a:rPr lang="en-US"/>
              <a:t>Essentially</a:t>
            </a:r>
            <a:r>
              <a:rPr lang="en-US" baseline="0"/>
              <a:t> you'll be helping people help the land. This is our mission as part of the NRCS Team.</a:t>
            </a:r>
            <a:endParaRPr lang="en-US"/>
          </a:p>
        </p:txBody>
      </p:sp>
      <p:sp>
        <p:nvSpPr>
          <p:cNvPr id="4" name="Slide Number Placeholder 3"/>
          <p:cNvSpPr>
            <a:spLocks noGrp="1"/>
          </p:cNvSpPr>
          <p:nvPr>
            <p:ph type="sldNum" sz="quarter" idx="10"/>
          </p:nvPr>
        </p:nvSpPr>
        <p:spPr/>
        <p:txBody>
          <a:bodyPr/>
          <a:lstStyle/>
          <a:p>
            <a:fld id="{D1F5B7F2-55DF-4ECD-A1B3-F61CBDA788CA}" type="slidenum">
              <a:rPr lang="en-US" smtClean="0"/>
              <a:t>44</a:t>
            </a:fld>
            <a:endParaRPr lang="en-US"/>
          </a:p>
        </p:txBody>
      </p:sp>
    </p:spTree>
    <p:extLst>
      <p:ext uri="{BB962C8B-B14F-4D97-AF65-F5344CB8AC3E}">
        <p14:creationId xmlns:p14="http://schemas.microsoft.com/office/powerpoint/2010/main" val="13908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10"/>
          </p:nvPr>
        </p:nvSpPr>
        <p:spPr/>
        <p:txBody>
          <a:bodyPr/>
          <a:lstStyle/>
          <a:p>
            <a:fld id="{D1F5B7F2-55DF-4ECD-A1B3-F61CBDA788CA}" type="slidenum">
              <a:rPr lang="en-US" smtClean="0"/>
              <a:t>45</a:t>
            </a:fld>
            <a:endParaRPr lang="en-US"/>
          </a:p>
        </p:txBody>
      </p:sp>
    </p:spTree>
    <p:extLst>
      <p:ext uri="{BB962C8B-B14F-4D97-AF65-F5344CB8AC3E}">
        <p14:creationId xmlns:p14="http://schemas.microsoft.com/office/powerpoint/2010/main" val="97775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66775" y="696913"/>
            <a:ext cx="5276850" cy="34861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50859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6996" y="1988397"/>
            <a:ext cx="8239284" cy="1372023"/>
          </a:xfrm>
        </p:spPr>
        <p:txBody>
          <a:bodyPr/>
          <a:lstStyle/>
          <a:p>
            <a:r>
              <a:rPr lang="en-US"/>
              <a:t>Click to edit Master title style</a:t>
            </a:r>
          </a:p>
        </p:txBody>
      </p:sp>
      <p:sp>
        <p:nvSpPr>
          <p:cNvPr id="3" name="Subtitle 2"/>
          <p:cNvSpPr>
            <a:spLocks noGrp="1"/>
          </p:cNvSpPr>
          <p:nvPr>
            <p:ph type="subTitle" idx="1"/>
          </p:nvPr>
        </p:nvSpPr>
        <p:spPr>
          <a:xfrm>
            <a:off x="1453991" y="3627120"/>
            <a:ext cx="6785293" cy="1635760"/>
          </a:xfrm>
        </p:spPr>
        <p:txBody>
          <a:bodyPr/>
          <a:lstStyle>
            <a:lvl1pPr marL="0" indent="0" algn="ctr">
              <a:buNone/>
              <a:defRPr>
                <a:solidFill>
                  <a:srgbClr val="CCFFCC"/>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F864892A-279F-4A53-8775-3B6472366A25}" type="datetime8">
              <a:rPr lang="en-US" smtClean="0"/>
              <a:t>1/13/2025 2:51 PM</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
        <p:nvSpPr>
          <p:cNvPr id="7" name="Rectangle 6"/>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EDD3B24-F814-716D-275B-F50E462578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29919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876" y="674094"/>
            <a:ext cx="8723948" cy="1066800"/>
          </a:xfrm>
        </p:spPr>
        <p:txBody>
          <a:bodyPr/>
          <a:lstStyle/>
          <a:p>
            <a:r>
              <a:rPr lang="en-US"/>
              <a:t>Click to edit Master title style</a:t>
            </a:r>
          </a:p>
        </p:txBody>
      </p:sp>
      <p:sp>
        <p:nvSpPr>
          <p:cNvPr id="3" name="Content Placeholder 2"/>
          <p:cNvSpPr>
            <a:spLocks noGrp="1"/>
          </p:cNvSpPr>
          <p:nvPr>
            <p:ph idx="1"/>
          </p:nvPr>
        </p:nvSpPr>
        <p:spPr>
          <a:xfrm>
            <a:off x="484664" y="1904999"/>
            <a:ext cx="8723948" cy="3812753"/>
          </a:xfrm>
        </p:spPr>
        <p:txBody>
          <a:bodyPr/>
          <a:lstStyle>
            <a:lvl1pPr>
              <a:defRPr>
                <a:solidFill>
                  <a:schemeClr val="bg1"/>
                </a:solidFill>
                <a:latin typeface="Myriad Pro"/>
                <a:cs typeface="Myriad Pro"/>
              </a:defRPr>
            </a:lvl1pPr>
            <a:lvl2pPr>
              <a:defRPr>
                <a:solidFill>
                  <a:schemeClr val="bg1"/>
                </a:solidFill>
                <a:latin typeface="Myriad Pro"/>
                <a:cs typeface="Myriad Pro"/>
              </a:defRPr>
            </a:lvl2pPr>
            <a:lvl3pPr>
              <a:defRPr>
                <a:solidFill>
                  <a:schemeClr val="bg1"/>
                </a:solidFill>
                <a:latin typeface="Myriad Pro"/>
                <a:cs typeface="Myriad Pro"/>
              </a:defRPr>
            </a:lvl3pPr>
            <a:lvl4pPr>
              <a:defRPr>
                <a:solidFill>
                  <a:schemeClr val="bg1"/>
                </a:solidFill>
                <a:latin typeface="Myriad Pro"/>
                <a:cs typeface="Myriad Pro"/>
              </a:defRPr>
            </a:lvl4pPr>
            <a:lvl5pPr>
              <a:defRPr>
                <a:solidFill>
                  <a:schemeClr val="bg1"/>
                </a:solidFill>
                <a:latin typeface="Myriad Pro"/>
                <a:cs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4105D-4CCB-442E-9455-4F833BEC930C}" type="datetime8">
              <a:rPr lang="en-US" smtClean="0"/>
              <a:t>1/13/2025 2:51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40D58C-2C5C-441F-ACAD-DE077D46E1F1}" type="slidenum">
              <a:rPr lang="en-US" smtClean="0"/>
              <a:pPr/>
              <a:t>‹#›</a:t>
            </a:fld>
            <a:endParaRPr lang="en-US"/>
          </a:p>
        </p:txBody>
      </p:sp>
      <p:sp>
        <p:nvSpPr>
          <p:cNvPr id="7" name="Rectangle 6"/>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2D6C6DD-9765-022D-EF64-A963BC2ECB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34731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702" y="4113107"/>
            <a:ext cx="8239284" cy="127127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65702" y="2712932"/>
            <a:ext cx="8239284"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2A049-56FD-4FDB-8EE4-B3F2E6A85708}" type="datetime8">
              <a:rPr lang="en-US" smtClean="0"/>
              <a:t>1/13/2025 2:51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0CD6D-AD9F-45C2-8B81-69FF0B773F3E}" type="slidenum">
              <a:rPr lang="en-US" smtClean="0"/>
              <a:pPr/>
              <a:t>‹#›</a:t>
            </a:fld>
            <a:endParaRPr lang="en-US"/>
          </a:p>
        </p:txBody>
      </p:sp>
      <p:sp>
        <p:nvSpPr>
          <p:cNvPr id="7" name="Rectangle 6"/>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547C6D-D1C2-20EF-9689-16410599D9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205967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1113" y="545904"/>
            <a:ext cx="8723948" cy="1066800"/>
          </a:xfrm>
        </p:spPr>
        <p:txBody>
          <a:bodyPr/>
          <a:lstStyle/>
          <a:p>
            <a:r>
              <a:rPr lang="en-US"/>
              <a:t>Click to edit Master title style</a:t>
            </a:r>
          </a:p>
        </p:txBody>
      </p:sp>
      <p:sp>
        <p:nvSpPr>
          <p:cNvPr id="3" name="Content Placeholder 2"/>
          <p:cNvSpPr>
            <a:spLocks noGrp="1"/>
          </p:cNvSpPr>
          <p:nvPr>
            <p:ph sz="half" idx="1"/>
          </p:nvPr>
        </p:nvSpPr>
        <p:spPr>
          <a:xfrm>
            <a:off x="484664" y="1752599"/>
            <a:ext cx="4281196" cy="3965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7415" y="1752599"/>
            <a:ext cx="4281196" cy="3965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5C3FBD-1543-4A9F-8A49-9762C54D35F9}" type="datetime8">
              <a:rPr lang="en-US" smtClean="0"/>
              <a:t>1/13/2025 2:51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096AF-E065-4F99-8F24-B9BEC9472948}" type="slidenum">
              <a:rPr lang="en-US" smtClean="0"/>
              <a:pPr/>
              <a:t>‹#›</a:t>
            </a:fld>
            <a:endParaRPr lang="en-US"/>
          </a:p>
        </p:txBody>
      </p:sp>
      <p:sp>
        <p:nvSpPr>
          <p:cNvPr id="8" name="Rectangle 7"/>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A0843D-DC6B-D717-B9A7-2777A1D8D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93776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876" y="674094"/>
            <a:ext cx="8723948" cy="1066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8532" y="1828800"/>
            <a:ext cx="4282880" cy="4296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5876" y="2362200"/>
            <a:ext cx="4282880" cy="2653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37918" y="1828800"/>
            <a:ext cx="4284562" cy="4296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37918" y="2362200"/>
            <a:ext cx="4284562" cy="26538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9CBAB3-5038-4C51-ABAB-487957CD1BA3}" type="datetime8">
              <a:rPr lang="en-US" smtClean="0"/>
              <a:t>1/13/2025 2:51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F226A-61A5-4C6E-9C5F-BCACAA575699}" type="slidenum">
              <a:rPr lang="en-US" smtClean="0"/>
              <a:pPr/>
              <a:t>‹#›</a:t>
            </a:fld>
            <a:endParaRPr lang="en-US"/>
          </a:p>
        </p:txBody>
      </p:sp>
      <p:sp>
        <p:nvSpPr>
          <p:cNvPr id="10" name="Rectangle 9"/>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EB39226-7D16-3635-D2FC-15F70B1928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10244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81000"/>
            <a:ext cx="9799637" cy="6400800"/>
          </a:xfrm>
          <a:prstGeom prst="rect">
            <a:avLst/>
          </a:prstGeom>
        </p:spPr>
      </p:pic>
      <p:sp>
        <p:nvSpPr>
          <p:cNvPr id="6" name="Rectangle 5"/>
          <p:cNvSpPr/>
          <p:nvPr userDrawn="1"/>
        </p:nvSpPr>
        <p:spPr>
          <a:xfrm>
            <a:off x="1" y="0"/>
            <a:ext cx="9799636"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74637" y="1828800"/>
            <a:ext cx="8723948" cy="1066800"/>
          </a:xfrm>
        </p:spPr>
        <p:txBody>
          <a:bodyPr/>
          <a:lstStyle>
            <a:lvl1pPr algn="l">
              <a:defRPr/>
            </a:lvl1pPr>
          </a:lstStyle>
          <a:p>
            <a:r>
              <a:rPr lang="en-US"/>
              <a:t>Master title style</a:t>
            </a:r>
          </a:p>
        </p:txBody>
      </p:sp>
      <p:sp>
        <p:nvSpPr>
          <p:cNvPr id="3" name="Date Placeholder 2"/>
          <p:cNvSpPr>
            <a:spLocks noGrp="1"/>
          </p:cNvSpPr>
          <p:nvPr>
            <p:ph type="dt" sz="half" idx="10"/>
          </p:nvPr>
        </p:nvSpPr>
        <p:spPr/>
        <p:txBody>
          <a:bodyPr/>
          <a:lstStyle/>
          <a:p>
            <a:fld id="{97F810BA-359E-4FD9-B0A2-935753A8158D}" type="datetime8">
              <a:rPr lang="en-US" smtClean="0"/>
              <a:t>1/13/2025 2:51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A94FE-DECF-4678-AA47-ED3F95A1529D}" type="slidenum">
              <a:rPr lang="en-US" smtClean="0"/>
              <a:pPr/>
              <a:t>‹#›</a:t>
            </a:fld>
            <a:endParaRPr lang="en-US"/>
          </a:p>
        </p:txBody>
      </p:sp>
      <p:pic>
        <p:nvPicPr>
          <p:cNvPr id="10" name="Picture 9">
            <a:extLst>
              <a:ext uri="{FF2B5EF4-FFF2-40B4-BE49-F238E27FC236}">
                <a16:creationId xmlns:a16="http://schemas.microsoft.com/office/drawing/2014/main" id="{FEDD3B24-F814-716D-275B-F50E462578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244" y="171239"/>
            <a:ext cx="5196368" cy="495721"/>
          </a:xfrm>
          <a:prstGeom prst="rect">
            <a:avLst/>
          </a:prstGeom>
        </p:spPr>
      </p:pic>
    </p:spTree>
    <p:extLst>
      <p:ext uri="{BB962C8B-B14F-4D97-AF65-F5344CB8AC3E}">
        <p14:creationId xmlns:p14="http://schemas.microsoft.com/office/powerpoint/2010/main" val="2393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7" y="914400"/>
            <a:ext cx="3189021" cy="10845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56037" y="937895"/>
            <a:ext cx="5418810" cy="49295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7" y="2174875"/>
            <a:ext cx="3189021" cy="36925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239EFD-04B2-4ACE-96F1-4F77CB96C35A}" type="datetime8">
              <a:rPr lang="en-US" smtClean="0"/>
              <a:t>1/13/2025 2:51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Rectangle 7"/>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09C84B-8093-D1C5-57B0-224BA6A4C3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201770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9950" y="4480560"/>
            <a:ext cx="5815965" cy="52895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4837" y="838200"/>
            <a:ext cx="5815965" cy="3581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899950" y="5009515"/>
            <a:ext cx="5815965"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9176D-B778-4500-BCF3-AC84D072CE46}" type="datetime8">
              <a:rPr lang="en-US" smtClean="0"/>
              <a:t>1/13/2025 2:51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64808-9119-48CA-B73A-F8959DF4306A}" type="slidenum">
              <a:rPr lang="en-US" smtClean="0"/>
              <a:pPr/>
              <a:t>‹#›</a:t>
            </a:fld>
            <a:endParaRPr lang="en-US"/>
          </a:p>
        </p:txBody>
      </p:sp>
      <p:sp>
        <p:nvSpPr>
          <p:cNvPr id="8" name="Rectangle 7"/>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E2D67FD-8439-C546-7718-281E571A4F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244" y="127423"/>
            <a:ext cx="5196368" cy="495721"/>
          </a:xfrm>
          <a:prstGeom prst="rect">
            <a:avLst/>
          </a:prstGeom>
        </p:spPr>
      </p:pic>
    </p:spTree>
    <p:extLst>
      <p:ext uri="{BB962C8B-B14F-4D97-AF65-F5344CB8AC3E}">
        <p14:creationId xmlns:p14="http://schemas.microsoft.com/office/powerpoint/2010/main" val="269419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89D07-3C14-4791-9FC7-55A2775D3BD4}"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BDA96-FEF2-456D-BDBC-A3417B9744AF}" type="slidenum">
              <a:rPr lang="en-US" smtClean="0"/>
              <a:t>‹#›</a:t>
            </a:fld>
            <a:endParaRPr lang="en-US"/>
          </a:p>
        </p:txBody>
      </p:sp>
    </p:spTree>
    <p:extLst>
      <p:ext uri="{BB962C8B-B14F-4D97-AF65-F5344CB8AC3E}">
        <p14:creationId xmlns:p14="http://schemas.microsoft.com/office/powerpoint/2010/main" val="158416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B Slide ContentPage2.pn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9812005" cy="6400800"/>
          </a:xfrm>
          <a:prstGeom prst="rect">
            <a:avLst/>
          </a:prstGeom>
        </p:spPr>
      </p:pic>
      <p:sp>
        <p:nvSpPr>
          <p:cNvPr id="2" name="Title Placeholder 1"/>
          <p:cNvSpPr>
            <a:spLocks noGrp="1"/>
          </p:cNvSpPr>
          <p:nvPr>
            <p:ph type="title"/>
          </p:nvPr>
        </p:nvSpPr>
        <p:spPr>
          <a:xfrm>
            <a:off x="427037" y="708856"/>
            <a:ext cx="8723948" cy="1066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84664" y="1904999"/>
            <a:ext cx="8723948" cy="3812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4664" y="5932594"/>
            <a:ext cx="2261764"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26E4DAE6-6322-4DE1-8D47-01F097AE43D7}" type="datetime8">
              <a:rPr lang="en-US" smtClean="0"/>
              <a:t>1/13/2025 2:51 PM</a:t>
            </a:fld>
            <a:endParaRPr lang="en-US"/>
          </a:p>
        </p:txBody>
      </p:sp>
      <p:sp>
        <p:nvSpPr>
          <p:cNvPr id="5" name="Footer Placeholder 4"/>
          <p:cNvSpPr>
            <a:spLocks noGrp="1"/>
          </p:cNvSpPr>
          <p:nvPr>
            <p:ph type="ftr" sz="quarter" idx="3"/>
          </p:nvPr>
        </p:nvSpPr>
        <p:spPr>
          <a:xfrm>
            <a:off x="3311869" y="5932594"/>
            <a:ext cx="3069537"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46847" y="5932594"/>
            <a:ext cx="2261764"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CA087-758F-4DF6-A6E6-1D4996F8A30A}" type="slidenum">
              <a:rPr lang="en-US" smtClean="0"/>
              <a:pPr/>
              <a:t>‹#›</a:t>
            </a:fld>
            <a:endParaRPr lang="en-US"/>
          </a:p>
        </p:txBody>
      </p:sp>
      <p:sp>
        <p:nvSpPr>
          <p:cNvPr id="8" name="Rectangle 7"/>
          <p:cNvSpPr/>
          <p:nvPr userDrawn="1"/>
        </p:nvSpPr>
        <p:spPr>
          <a:xfrm>
            <a:off x="0" y="0"/>
            <a:ext cx="9875837" cy="838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EDD3B24-F814-716D-275B-F50E462578B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03654" y="127423"/>
            <a:ext cx="5196368" cy="495721"/>
          </a:xfrm>
          <a:prstGeom prst="rect">
            <a:avLst/>
          </a:prstGeom>
        </p:spPr>
      </p:pic>
    </p:spTree>
    <p:extLst>
      <p:ext uri="{BB962C8B-B14F-4D97-AF65-F5344CB8AC3E}">
        <p14:creationId xmlns:p14="http://schemas.microsoft.com/office/powerpoint/2010/main" val="55206674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7" r:id="rId7"/>
    <p:sldLayoutId id="2147483818" r:id="rId8"/>
    <p:sldLayoutId id="2147483819" r:id="rId9"/>
  </p:sldLayoutIdLst>
  <p:hf hdr="0" ftr="0" dt="0"/>
  <p:txStyles>
    <p:titleStyle>
      <a:lvl1pPr algn="ctr" defTabSz="914400" rtl="0" eaLnBrk="1" latinLnBrk="0" hangingPunct="1">
        <a:spcBef>
          <a:spcPct val="0"/>
        </a:spcBef>
        <a:buNone/>
        <a:defRPr sz="3600" kern="1200">
          <a:solidFill>
            <a:schemeClr val="bg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8.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8.xml"/><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437" y="4495800"/>
            <a:ext cx="4388803" cy="16967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algn="ctr"/>
            <a:r>
              <a:rPr lang="en-US" sz="4000"/>
              <a:t>Local Working Groups</a:t>
            </a:r>
            <a:endParaRPr lang="en-US" sz="2800" i="1"/>
          </a:p>
        </p:txBody>
      </p:sp>
      <p:sp>
        <p:nvSpPr>
          <p:cNvPr id="2" name="TextBox 1">
            <a:extLst>
              <a:ext uri="{FF2B5EF4-FFF2-40B4-BE49-F238E27FC236}">
                <a16:creationId xmlns:a16="http://schemas.microsoft.com/office/drawing/2014/main" id="{28CF6810-05AC-130A-0C5F-442491C1D7E3}"/>
              </a:ext>
            </a:extLst>
          </p:cNvPr>
          <p:cNvSpPr txBox="1"/>
          <p:nvPr/>
        </p:nvSpPr>
        <p:spPr>
          <a:xfrm>
            <a:off x="5165239" y="6053068"/>
            <a:ext cx="430002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latin typeface="Arial"/>
                <a:cs typeface="Arial"/>
              </a:rPr>
              <a:t>USDA is an equal opportunity provider, employer and lender.</a:t>
            </a:r>
            <a:endParaRPr lang="en-US" sz="1200">
              <a:solidFill>
                <a:schemeClr val="bg1"/>
              </a:solidFill>
              <a:cs typeface="Arial"/>
            </a:endParaRPr>
          </a:p>
        </p:txBody>
      </p:sp>
    </p:spTree>
    <p:extLst>
      <p:ext uri="{BB962C8B-B14F-4D97-AF65-F5344CB8AC3E}">
        <p14:creationId xmlns:p14="http://schemas.microsoft.com/office/powerpoint/2010/main" val="380563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601" y="1066799"/>
            <a:ext cx="7634813" cy="797169"/>
          </a:xfrm>
        </p:spPr>
        <p:txBody>
          <a:bodyPr>
            <a:noAutofit/>
          </a:bodyPr>
          <a:lstStyle/>
          <a:p>
            <a:r>
              <a:rPr lang="en-US" b="1">
                <a:effectLst/>
              </a:rPr>
              <a:t>AIR QUALITY EMISSIONS – </a:t>
            </a:r>
            <a:r>
              <a:rPr lang="en-US" b="1">
                <a:solidFill>
                  <a:srgbClr val="FFFF99"/>
                </a:solidFill>
                <a:effectLst/>
              </a:rPr>
              <a:t>Objectionable odor</a:t>
            </a:r>
            <a:br>
              <a:rPr lang="en-US">
                <a:effectLst/>
              </a:rPr>
            </a:br>
            <a:endParaRPr lang="en-US"/>
          </a:p>
        </p:txBody>
      </p:sp>
      <p:sp>
        <p:nvSpPr>
          <p:cNvPr id="4" name="Text Placeholder 3"/>
          <p:cNvSpPr>
            <a:spLocks noGrp="1"/>
          </p:cNvSpPr>
          <p:nvPr>
            <p:ph type="body" sz="half" idx="2"/>
          </p:nvPr>
        </p:nvSpPr>
        <p:spPr>
          <a:xfrm>
            <a:off x="585645" y="1960190"/>
            <a:ext cx="4305300" cy="914400"/>
          </a:xfrm>
        </p:spPr>
        <p:txBody>
          <a:bodyPr>
            <a:noAutofit/>
          </a:bodyPr>
          <a:lstStyle/>
          <a:p>
            <a:pPr marL="285750" indent="-285750">
              <a:buFont typeface="Arial" panose="020B0604020202020204" pitchFamily="34" charset="0"/>
              <a:buChar char="•"/>
            </a:pPr>
            <a:r>
              <a:rPr lang="en-US" sz="1800">
                <a:solidFill>
                  <a:schemeClr val="bg1"/>
                </a:solidFill>
                <a:effectLst/>
              </a:rPr>
              <a:t>Emissions of odorous compounds (VOCs, ammonia, and odorous sulfur compounds) </a:t>
            </a:r>
          </a:p>
        </p:txBody>
      </p:sp>
      <p:pic>
        <p:nvPicPr>
          <p:cNvPr id="5" name="Content Placeholder 4"/>
          <p:cNvPicPr>
            <a:picLocks noChangeAspect="1"/>
          </p:cNvPicPr>
          <p:nvPr/>
        </p:nvPicPr>
        <p:blipFill>
          <a:blip r:embed="rId2"/>
          <a:stretch>
            <a:fillRect/>
          </a:stretch>
        </p:blipFill>
        <p:spPr>
          <a:xfrm>
            <a:off x="5340995" y="1793935"/>
            <a:ext cx="4114800" cy="2161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62775" y="4155554"/>
            <a:ext cx="4114800" cy="19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5FA17D06-608D-1238-06E1-26B72CAD0F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480" y="3505419"/>
            <a:ext cx="4865456" cy="1899692"/>
          </a:xfrm>
          <a:prstGeom prst="rect">
            <a:avLst/>
          </a:prstGeom>
          <a:effectLst/>
        </p:spPr>
      </p:pic>
    </p:spTree>
    <p:extLst>
      <p:ext uri="{BB962C8B-B14F-4D97-AF65-F5344CB8AC3E}">
        <p14:creationId xmlns:p14="http://schemas.microsoft.com/office/powerpoint/2010/main" val="128305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3" y="1002324"/>
            <a:ext cx="9552026" cy="778168"/>
          </a:xfrm>
        </p:spPr>
        <p:txBody>
          <a:bodyPr>
            <a:noAutofit/>
          </a:bodyPr>
          <a:lstStyle/>
          <a:p>
            <a:r>
              <a:rPr lang="en-US" sz="1800" b="1">
                <a:effectLst/>
                <a:latin typeface="Arial Black"/>
              </a:rPr>
              <a:t>AQUATIC HABITAT – </a:t>
            </a:r>
            <a:r>
              <a:rPr lang="en-US" sz="1800">
                <a:solidFill>
                  <a:srgbClr val="FFFF99"/>
                </a:solidFill>
                <a:latin typeface="Arial Black"/>
              </a:rPr>
              <a:t>Aquatic habitat for fish &amp; other organisms</a:t>
            </a:r>
            <a:br>
              <a:rPr lang="en-US">
                <a:effectLst/>
              </a:rPr>
            </a:br>
            <a:endParaRPr lang="en-US">
              <a:solidFill>
                <a:schemeClr val="tx1"/>
              </a:solidFill>
            </a:endParaRPr>
          </a:p>
        </p:txBody>
      </p:sp>
      <p:sp>
        <p:nvSpPr>
          <p:cNvPr id="4" name="Text Placeholder 3"/>
          <p:cNvSpPr>
            <a:spLocks noGrp="1"/>
          </p:cNvSpPr>
          <p:nvPr>
            <p:ph type="body" sz="half" idx="2"/>
          </p:nvPr>
        </p:nvSpPr>
        <p:spPr>
          <a:xfrm>
            <a:off x="346698" y="1780492"/>
            <a:ext cx="6247533" cy="1371600"/>
          </a:xfrm>
        </p:spPr>
        <p:txBody>
          <a:bodyPr>
            <a:noAutofit/>
          </a:bodyPr>
          <a:lstStyle/>
          <a:p>
            <a:pPr marL="285750" indent="-285750">
              <a:buFont typeface="Arial" panose="020B0604020202020204" pitchFamily="34" charset="0"/>
              <a:buChar char="•"/>
            </a:pPr>
            <a:r>
              <a:rPr lang="en-US" sz="1800">
                <a:solidFill>
                  <a:schemeClr val="bg1"/>
                </a:solidFill>
                <a:effectLst/>
              </a:rPr>
              <a:t>Needs of </a:t>
            </a:r>
            <a:r>
              <a:rPr lang="en-US" sz="1800">
                <a:solidFill>
                  <a:schemeClr val="bg1"/>
                </a:solidFill>
              </a:rPr>
              <a:t>identified aquatic life not being met including:</a:t>
            </a:r>
          </a:p>
          <a:p>
            <a:pPr marL="742950" lvl="1" indent="-285750">
              <a:buFont typeface="Arial" panose="020B0604020202020204" pitchFamily="34" charset="0"/>
              <a:buChar char="•"/>
            </a:pPr>
            <a:r>
              <a:rPr lang="en-US" sz="1800">
                <a:solidFill>
                  <a:schemeClr val="bg1"/>
                </a:solidFill>
                <a:effectLst/>
              </a:rPr>
              <a:t>Quantity, quality or connectivity of water</a:t>
            </a:r>
            <a:endParaRPr lang="en-US" sz="1800">
              <a:solidFill>
                <a:schemeClr val="bg1"/>
              </a:solidFill>
            </a:endParaRPr>
          </a:p>
          <a:p>
            <a:pPr marL="742950" lvl="1" indent="-285750">
              <a:buFont typeface="Arial" panose="020B0604020202020204" pitchFamily="34" charset="0"/>
              <a:buChar char="•"/>
            </a:pPr>
            <a:r>
              <a:rPr lang="en-US" sz="1800">
                <a:solidFill>
                  <a:schemeClr val="bg1"/>
                </a:solidFill>
                <a:effectLst/>
              </a:rPr>
              <a:t>Food</a:t>
            </a:r>
          </a:p>
          <a:p>
            <a:pPr marL="742950" lvl="1" indent="-285750">
              <a:buFont typeface="Arial" panose="020B0604020202020204" pitchFamily="34" charset="0"/>
              <a:buChar char="•"/>
            </a:pPr>
            <a:r>
              <a:rPr lang="en-US" sz="1800">
                <a:solidFill>
                  <a:schemeClr val="bg1"/>
                </a:solidFill>
                <a:effectLst/>
              </a:rPr>
              <a:t>Cover</a:t>
            </a:r>
          </a:p>
          <a:p>
            <a:pPr marL="742950" lvl="1" indent="-285750">
              <a:buFont typeface="Arial" panose="020B0604020202020204" pitchFamily="34" charset="0"/>
              <a:buChar char="•"/>
            </a:pPr>
            <a:r>
              <a:rPr lang="en-US" sz="1800">
                <a:solidFill>
                  <a:schemeClr val="bg1"/>
                </a:solidFill>
              </a:rPr>
              <a:t>S</a:t>
            </a:r>
            <a:r>
              <a:rPr lang="en-US" sz="1800">
                <a:solidFill>
                  <a:schemeClr val="bg1"/>
                </a:solidFill>
                <a:effectLst/>
              </a:rPr>
              <a:t>pace</a:t>
            </a:r>
            <a:endParaRPr lang="en-US" sz="1800"/>
          </a:p>
        </p:txBody>
      </p:sp>
      <p:pic>
        <p:nvPicPr>
          <p:cNvPr id="5" name="Picture 4">
            <a:extLst>
              <a:ext uri="{FF2B5EF4-FFF2-40B4-BE49-F238E27FC236}">
                <a16:creationId xmlns:a16="http://schemas.microsoft.com/office/drawing/2014/main" id="{33601433-1F6A-0505-7BB1-C8BD918027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1386" y="1585914"/>
            <a:ext cx="2560320" cy="126563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1ACDCCD-8AAF-BC6E-800B-48D6EBE27A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784" y="3760177"/>
            <a:ext cx="5181600" cy="2329579"/>
          </a:xfrm>
          <a:prstGeom prst="rect">
            <a:avLst/>
          </a:prstGeom>
          <a:effectLst/>
        </p:spPr>
      </p:pic>
      <p:pic>
        <p:nvPicPr>
          <p:cNvPr id="6" name="Picture 5" descr="A person holding a yellow jellyfish&#10;&#10;Description automatically generated">
            <a:extLst>
              <a:ext uri="{FF2B5EF4-FFF2-40B4-BE49-F238E27FC236}">
                <a16:creationId xmlns:a16="http://schemas.microsoft.com/office/drawing/2014/main" id="{059E461C-A56B-EC3F-5236-1988C7DA99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227568" y="2541872"/>
            <a:ext cx="1578863" cy="2560320"/>
          </a:xfrm>
          <a:prstGeom prst="rect">
            <a:avLst/>
          </a:prstGeom>
          <a:ln w="12700">
            <a:solidFill>
              <a:schemeClr val="tx1"/>
            </a:solidFill>
          </a:ln>
        </p:spPr>
      </p:pic>
      <p:pic>
        <p:nvPicPr>
          <p:cNvPr id="3" name="Picture 2">
            <a:extLst>
              <a:ext uri="{FF2B5EF4-FFF2-40B4-BE49-F238E27FC236}">
                <a16:creationId xmlns:a16="http://schemas.microsoft.com/office/drawing/2014/main" id="{392BDB22-CB0C-FB6C-0D4B-1E46D576D0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1386" y="4814887"/>
            <a:ext cx="2560320" cy="1390125"/>
          </a:xfrm>
          <a:prstGeom prst="rect">
            <a:avLst/>
          </a:prstGeom>
          <a:ln w="12700">
            <a:solidFill>
              <a:schemeClr val="tx1"/>
            </a:solidFill>
          </a:ln>
        </p:spPr>
      </p:pic>
    </p:spTree>
    <p:extLst>
      <p:ext uri="{BB962C8B-B14F-4D97-AF65-F5344CB8AC3E}">
        <p14:creationId xmlns:p14="http://schemas.microsoft.com/office/powerpoint/2010/main" val="245310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6" y="1028700"/>
            <a:ext cx="8382855" cy="876300"/>
          </a:xfrm>
        </p:spPr>
        <p:txBody>
          <a:bodyPr>
            <a:normAutofit/>
          </a:bodyPr>
          <a:lstStyle/>
          <a:p>
            <a:r>
              <a:rPr lang="en-US" b="1">
                <a:effectLst/>
              </a:rPr>
              <a:t>AQUATIC HABITAT – </a:t>
            </a:r>
            <a:r>
              <a:rPr lang="en-US" b="1">
                <a:solidFill>
                  <a:srgbClr val="FFFF99"/>
                </a:solidFill>
                <a:effectLst/>
              </a:rPr>
              <a:t>Elevated</a:t>
            </a:r>
            <a:r>
              <a:rPr lang="en-US">
                <a:solidFill>
                  <a:srgbClr val="FFFF99"/>
                </a:solidFill>
                <a:effectLst/>
              </a:rPr>
              <a:t> </a:t>
            </a:r>
            <a:r>
              <a:rPr lang="en-US" b="1">
                <a:solidFill>
                  <a:srgbClr val="FFFF99"/>
                </a:solidFill>
                <a:effectLst/>
              </a:rPr>
              <a:t>water temperature</a:t>
            </a:r>
            <a:br>
              <a:rPr lang="en-US">
                <a:effectLst/>
              </a:rPr>
            </a:br>
            <a:endParaRPr lang="en-US"/>
          </a:p>
        </p:txBody>
      </p:sp>
      <p:pic>
        <p:nvPicPr>
          <p:cNvPr id="6" name="Picture 5">
            <a:extLst>
              <a:ext uri="{FF2B5EF4-FFF2-40B4-BE49-F238E27FC236}">
                <a16:creationId xmlns:a16="http://schemas.microsoft.com/office/drawing/2014/main" id="{54D6F20E-9B35-5A6E-2D71-BD9AAE8BC1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452" y="1796562"/>
            <a:ext cx="5150972" cy="1733824"/>
          </a:xfrm>
          <a:prstGeom prst="rect">
            <a:avLst/>
          </a:prstGeom>
          <a:effectLst/>
        </p:spPr>
      </p:pic>
      <p:pic>
        <p:nvPicPr>
          <p:cNvPr id="3" name="Picture 2">
            <a:extLst>
              <a:ext uri="{FF2B5EF4-FFF2-40B4-BE49-F238E27FC236}">
                <a16:creationId xmlns:a16="http://schemas.microsoft.com/office/drawing/2014/main" id="{090C7D4B-58AE-AB7A-9724-A852BDBB5F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 t="26189" r="-8" b="5129"/>
          <a:stretch/>
        </p:blipFill>
        <p:spPr>
          <a:xfrm>
            <a:off x="459652" y="3719144"/>
            <a:ext cx="5050571" cy="247433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BFE0827-D2A5-47BA-2050-2FB39F0CFA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571" r="5439"/>
          <a:stretch/>
        </p:blipFill>
        <p:spPr>
          <a:xfrm>
            <a:off x="5870111" y="1825867"/>
            <a:ext cx="3413712" cy="436761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49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51" y="1455353"/>
            <a:ext cx="9150118" cy="663594"/>
          </a:xfrm>
        </p:spPr>
        <p:txBody>
          <a:bodyPr>
            <a:noAutofit/>
          </a:bodyPr>
          <a:lstStyle/>
          <a:p>
            <a:r>
              <a:rPr lang="en-US"/>
              <a:t>CONCENTRA</a:t>
            </a:r>
            <a:r>
              <a:rPr lang="en-US" sz="1800"/>
              <a:t>TED EROSION – </a:t>
            </a:r>
            <a:br>
              <a:rPr lang="en-US" sz="1800"/>
            </a:br>
            <a:r>
              <a:rPr lang="en-US" sz="1800">
                <a:solidFill>
                  <a:srgbClr val="FFFF99"/>
                </a:solidFill>
              </a:rPr>
              <a:t>Bank erosion from streams, shorelines or water conveyance channels</a:t>
            </a:r>
            <a:br>
              <a:rPr lang="en-US" sz="3180"/>
            </a:br>
            <a:endParaRPr lang="en-US" sz="318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8422" y="3674739"/>
            <a:ext cx="4142848" cy="2382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7359" y="3674739"/>
            <a:ext cx="4445088" cy="2386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0CC4583-905B-CC7A-2EAC-78A2FC2A3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9118" y="1787150"/>
            <a:ext cx="5244303" cy="1624265"/>
          </a:xfrm>
          <a:prstGeom prst="rect">
            <a:avLst/>
          </a:prstGeom>
          <a:effectLst/>
        </p:spPr>
      </p:pic>
    </p:spTree>
    <p:extLst>
      <p:ext uri="{BB962C8B-B14F-4D97-AF65-F5344CB8AC3E}">
        <p14:creationId xmlns:p14="http://schemas.microsoft.com/office/powerpoint/2010/main" val="306645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6" y="597751"/>
            <a:ext cx="9581949" cy="835396"/>
          </a:xfrm>
        </p:spPr>
        <p:txBody>
          <a:bodyPr>
            <a:noAutofit/>
          </a:bodyPr>
          <a:lstStyle/>
          <a:p>
            <a:r>
              <a:rPr lang="en-US" sz="1800"/>
              <a:t>CONCENTRATED EROSION – </a:t>
            </a:r>
            <a:r>
              <a:rPr lang="en-US" sz="1800">
                <a:solidFill>
                  <a:srgbClr val="FFFF99"/>
                </a:solidFill>
              </a:rPr>
              <a:t>Classic gully</a:t>
            </a:r>
          </a:p>
        </p:txBody>
      </p:sp>
      <p:sp>
        <p:nvSpPr>
          <p:cNvPr id="4" name="Text Placeholder 3"/>
          <p:cNvSpPr>
            <a:spLocks noGrp="1"/>
          </p:cNvSpPr>
          <p:nvPr>
            <p:ph type="body" sz="half" idx="2"/>
          </p:nvPr>
        </p:nvSpPr>
        <p:spPr>
          <a:xfrm>
            <a:off x="278258" y="1833674"/>
            <a:ext cx="5740904" cy="2100035"/>
          </a:xfrm>
        </p:spPr>
        <p:txBody>
          <a:bodyPr>
            <a:noAutofit/>
          </a:bodyPr>
          <a:lstStyle/>
          <a:p>
            <a:pPr marL="285750" indent="-285750">
              <a:spcBef>
                <a:spcPts val="0"/>
              </a:spcBef>
              <a:spcAft>
                <a:spcPts val="1200"/>
              </a:spcAft>
              <a:buFont typeface="Arial" panose="020B0604020202020204" pitchFamily="34" charset="0"/>
              <a:buChar char="•"/>
            </a:pPr>
            <a:r>
              <a:rPr lang="en-US" sz="1800" dirty="0">
                <a:solidFill>
                  <a:schemeClr val="bg1"/>
                </a:solidFill>
                <a:effectLst/>
              </a:rPr>
              <a:t>Gully large enough that field equipment cannot drive through</a:t>
            </a:r>
          </a:p>
          <a:p>
            <a:pPr marL="285750" indent="-285750">
              <a:spcBef>
                <a:spcPts val="0"/>
              </a:spcBef>
              <a:spcAft>
                <a:spcPts val="1200"/>
              </a:spcAft>
              <a:buFont typeface="Arial" panose="020B0604020202020204" pitchFamily="34" charset="0"/>
              <a:buChar char="•"/>
            </a:pPr>
            <a:r>
              <a:rPr lang="en-US" sz="1800" dirty="0">
                <a:solidFill>
                  <a:schemeClr val="bg1"/>
                </a:solidFill>
                <a:effectLst/>
              </a:rPr>
              <a:t>Progressively enlarges if left untreated</a:t>
            </a:r>
          </a:p>
          <a:p>
            <a:pPr marL="285750" indent="-285750">
              <a:spcBef>
                <a:spcPts val="0"/>
              </a:spcBef>
              <a:spcAft>
                <a:spcPts val="1200"/>
              </a:spcAft>
              <a:buFont typeface="Arial" panose="020B0604020202020204" pitchFamily="34" charset="0"/>
              <a:buChar char="•"/>
            </a:pPr>
            <a:r>
              <a:rPr lang="en-US" sz="1800" dirty="0">
                <a:solidFill>
                  <a:schemeClr val="bg1"/>
                </a:solidFill>
                <a:effectLst/>
              </a:rPr>
              <a:t>Occurs in areas where water concentrates, then flows downhill</a:t>
            </a:r>
          </a:p>
        </p:txBody>
      </p:sp>
      <p:pic>
        <p:nvPicPr>
          <p:cNvPr id="10" name="Picture 9">
            <a:extLst>
              <a:ext uri="{FF2B5EF4-FFF2-40B4-BE49-F238E27FC236}">
                <a16:creationId xmlns:a16="http://schemas.microsoft.com/office/drawing/2014/main" id="{54D532A8-6E48-4CCD-FD92-8F91CC2A4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303" y="4098871"/>
            <a:ext cx="5559084" cy="1704178"/>
          </a:xfrm>
          <a:prstGeom prst="rect">
            <a:avLst/>
          </a:prstGeom>
          <a:effectLst/>
        </p:spPr>
      </p:pic>
      <p:pic>
        <p:nvPicPr>
          <p:cNvPr id="5" name="Picture 4" descr="A dirt hill with trees in the background&#10;&#10;Description automatically generated">
            <a:extLst>
              <a:ext uri="{FF2B5EF4-FFF2-40B4-BE49-F238E27FC236}">
                <a16:creationId xmlns:a16="http://schemas.microsoft.com/office/drawing/2014/main" id="{41F4FD2B-FAD4-5D00-9023-314BB56E90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552339" y="1773453"/>
            <a:ext cx="4605252" cy="3453940"/>
          </a:xfrm>
          <a:prstGeom prst="rect">
            <a:avLst/>
          </a:prstGeom>
          <a:ln>
            <a:solidFill>
              <a:schemeClr val="tx1"/>
            </a:solidFill>
          </a:ln>
        </p:spPr>
      </p:pic>
      <p:sp>
        <p:nvSpPr>
          <p:cNvPr id="6" name="TextBox 5">
            <a:extLst>
              <a:ext uri="{FF2B5EF4-FFF2-40B4-BE49-F238E27FC236}">
                <a16:creationId xmlns:a16="http://schemas.microsoft.com/office/drawing/2014/main" id="{A9F721BF-7F05-CF44-AFAD-F02686B99278}"/>
              </a:ext>
            </a:extLst>
          </p:cNvPr>
          <p:cNvSpPr txBox="1"/>
          <p:nvPr/>
        </p:nvSpPr>
        <p:spPr>
          <a:xfrm>
            <a:off x="6772324" y="5901641"/>
            <a:ext cx="2091342" cy="276999"/>
          </a:xfrm>
          <a:prstGeom prst="rect">
            <a:avLst/>
          </a:prstGeom>
          <a:noFill/>
        </p:spPr>
        <p:txBody>
          <a:bodyPr wrap="none" rtlCol="0">
            <a:spAutoFit/>
          </a:bodyPr>
          <a:lstStyle/>
          <a:p>
            <a:r>
              <a:rPr lang="en-US" sz="1200" i="1">
                <a:solidFill>
                  <a:srgbClr val="FFFF99"/>
                </a:solidFill>
              </a:rPr>
              <a:t>Photo credit: Amanda Kautz</a:t>
            </a:r>
          </a:p>
        </p:txBody>
      </p:sp>
    </p:spTree>
    <p:extLst>
      <p:ext uri="{BB962C8B-B14F-4D97-AF65-F5344CB8AC3E}">
        <p14:creationId xmlns:p14="http://schemas.microsoft.com/office/powerpoint/2010/main" val="311213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60F66-2CB4-B3AC-C63F-05D1D004E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A1887-6A66-2006-7205-94EE551D9216}"/>
              </a:ext>
            </a:extLst>
          </p:cNvPr>
          <p:cNvSpPr>
            <a:spLocks noGrp="1"/>
          </p:cNvSpPr>
          <p:nvPr>
            <p:ph type="title"/>
          </p:nvPr>
        </p:nvSpPr>
        <p:spPr>
          <a:xfrm>
            <a:off x="114773" y="847132"/>
            <a:ext cx="9578502" cy="550845"/>
          </a:xfrm>
        </p:spPr>
        <p:txBody>
          <a:bodyPr>
            <a:noAutofit/>
          </a:bodyPr>
          <a:lstStyle/>
          <a:p>
            <a:r>
              <a:rPr lang="en-US" sz="1800"/>
              <a:t>CONCENTRATED EROSION – </a:t>
            </a:r>
            <a:r>
              <a:rPr lang="en-US" sz="1800">
                <a:solidFill>
                  <a:srgbClr val="FFFF99"/>
                </a:solidFill>
              </a:rPr>
              <a:t>Ephemeral gully</a:t>
            </a:r>
          </a:p>
        </p:txBody>
      </p:sp>
      <p:sp>
        <p:nvSpPr>
          <p:cNvPr id="4" name="Text Placeholder 3">
            <a:extLst>
              <a:ext uri="{FF2B5EF4-FFF2-40B4-BE49-F238E27FC236}">
                <a16:creationId xmlns:a16="http://schemas.microsoft.com/office/drawing/2014/main" id="{FBAF8CFA-BED2-930F-1335-579E5B1308B7}"/>
              </a:ext>
            </a:extLst>
          </p:cNvPr>
          <p:cNvSpPr>
            <a:spLocks noGrp="1"/>
          </p:cNvSpPr>
          <p:nvPr>
            <p:ph type="body" sz="half" idx="2"/>
          </p:nvPr>
        </p:nvSpPr>
        <p:spPr>
          <a:xfrm>
            <a:off x="305686" y="1763004"/>
            <a:ext cx="4884265" cy="2114308"/>
          </a:xfrm>
        </p:spPr>
        <p:txBody>
          <a:bodyPr vert="horz" lIns="91440" tIns="45720" rIns="91440" bIns="45720" rtlCol="0" anchor="t">
            <a:noAutofit/>
          </a:bodyPr>
          <a:lstStyle/>
          <a:p>
            <a:pPr marL="285750" indent="-285750">
              <a:buFont typeface="Arial" panose="020B0604020202020204" pitchFamily="34" charset="0"/>
              <a:buChar char="•"/>
            </a:pPr>
            <a:endParaRPr lang="en-US" sz="1600" dirty="0">
              <a:solidFill>
                <a:schemeClr val="bg1"/>
              </a:solidFill>
            </a:endParaRPr>
          </a:p>
          <a:p>
            <a:pPr marL="285750" indent="-285750">
              <a:spcBef>
                <a:spcPts val="0"/>
              </a:spcBef>
              <a:spcAft>
                <a:spcPts val="1200"/>
              </a:spcAft>
              <a:buFont typeface="Arial" panose="020B0604020202020204" pitchFamily="34" charset="0"/>
              <a:buChar char="•"/>
            </a:pPr>
            <a:r>
              <a:rPr lang="en-US" sz="1800" dirty="0">
                <a:solidFill>
                  <a:schemeClr val="bg1"/>
                </a:solidFill>
                <a:effectLst/>
              </a:rPr>
              <a:t>Gully small enough that field equipment can drive through</a:t>
            </a:r>
          </a:p>
          <a:p>
            <a:pPr marL="285750" indent="-285750">
              <a:spcBef>
                <a:spcPts val="0"/>
              </a:spcBef>
              <a:spcAft>
                <a:spcPts val="1200"/>
              </a:spcAft>
              <a:buFont typeface="Arial" panose="020B0604020202020204" pitchFamily="34" charset="0"/>
              <a:buChar char="•"/>
            </a:pPr>
            <a:r>
              <a:rPr lang="en-US" sz="1800" dirty="0">
                <a:solidFill>
                  <a:schemeClr val="bg1"/>
                </a:solidFill>
                <a:effectLst/>
              </a:rPr>
              <a:t>Often obscured by tillage</a:t>
            </a:r>
            <a:r>
              <a:rPr lang="en-US" sz="1800" dirty="0">
                <a:solidFill>
                  <a:schemeClr val="bg1"/>
                </a:solidFill>
              </a:rPr>
              <a:t> </a:t>
            </a:r>
          </a:p>
          <a:p>
            <a:pPr marL="285750" indent="-285750">
              <a:spcBef>
                <a:spcPts val="0"/>
              </a:spcBef>
              <a:spcAft>
                <a:spcPts val="1200"/>
              </a:spcAft>
              <a:buFont typeface="Arial" panose="020B0604020202020204" pitchFamily="34" charset="0"/>
              <a:buChar char="•"/>
            </a:pPr>
            <a:r>
              <a:rPr lang="en-US" sz="1800" dirty="0">
                <a:solidFill>
                  <a:schemeClr val="bg1"/>
                </a:solidFill>
                <a:effectLst/>
              </a:rPr>
              <a:t>Occurs in areas where water concentrates, then flows downhill.</a:t>
            </a:r>
            <a:endParaRPr lang="en-US" sz="1800" dirty="0">
              <a:solidFill>
                <a:schemeClr val="bg1"/>
              </a:solidFill>
              <a:effectLst/>
              <a:cs typeface="Calibri"/>
            </a:endParaRPr>
          </a:p>
          <a:p>
            <a:pPr marL="285750" indent="-285750">
              <a:buFont typeface="Arial" panose="020B0604020202020204" pitchFamily="34" charset="0"/>
              <a:buChar char="•"/>
            </a:pPr>
            <a:endParaRPr lang="en-US" sz="1600" dirty="0">
              <a:solidFill>
                <a:schemeClr val="bg1"/>
              </a:solidFill>
              <a:cs typeface="Calibri"/>
            </a:endParaRPr>
          </a:p>
          <a:p>
            <a:pPr marL="285750" indent="-285750">
              <a:buFont typeface="Arial" panose="020B0604020202020204" pitchFamily="34" charset="0"/>
              <a:buChar char="•"/>
            </a:pPr>
            <a:endParaRPr lang="en-US" sz="1600" dirty="0">
              <a:solidFill>
                <a:schemeClr val="bg1"/>
              </a:solidFill>
              <a:cs typeface="Calibri"/>
            </a:endParaRPr>
          </a:p>
        </p:txBody>
      </p:sp>
      <p:pic>
        <p:nvPicPr>
          <p:cNvPr id="6" name="Picture 5">
            <a:extLst>
              <a:ext uri="{FF2B5EF4-FFF2-40B4-BE49-F238E27FC236}">
                <a16:creationId xmlns:a16="http://schemas.microsoft.com/office/drawing/2014/main" id="{DD48B237-CC2E-9756-2B9A-87D55F8EDE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1758" y="1693527"/>
            <a:ext cx="4153356" cy="247180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EA990E4B-39FF-C11C-A7AD-B574D8F35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3882" y="4383015"/>
            <a:ext cx="5125509" cy="1795614"/>
          </a:xfrm>
          <a:prstGeom prst="rect">
            <a:avLst/>
          </a:prstGeom>
          <a:effectLst/>
        </p:spPr>
      </p:pic>
    </p:spTree>
    <p:extLst>
      <p:ext uri="{BB962C8B-B14F-4D97-AF65-F5344CB8AC3E}">
        <p14:creationId xmlns:p14="http://schemas.microsoft.com/office/powerpoint/2010/main" val="2935676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9" y="990601"/>
            <a:ext cx="9623797" cy="732692"/>
          </a:xfrm>
        </p:spPr>
        <p:txBody>
          <a:bodyPr>
            <a:noAutofit/>
          </a:bodyPr>
          <a:lstStyle/>
          <a:p>
            <a:r>
              <a:rPr lang="en-US" sz="1800" b="1">
                <a:effectLst/>
              </a:rPr>
              <a:t>DEGRADED PLANT CONDITION –</a:t>
            </a:r>
            <a:r>
              <a:rPr lang="en-US" sz="1800">
                <a:solidFill>
                  <a:srgbClr val="FFFF99"/>
                </a:solidFill>
              </a:rPr>
              <a:t>P</a:t>
            </a:r>
            <a:r>
              <a:rPr lang="en-US" sz="1800" b="1">
                <a:solidFill>
                  <a:srgbClr val="FFFF99"/>
                </a:solidFill>
                <a:effectLst/>
              </a:rPr>
              <a:t>lant productivity and health</a:t>
            </a:r>
            <a:br>
              <a:rPr lang="en-US">
                <a:effectLst/>
              </a:rPr>
            </a:br>
            <a:endParaRPr lang="en-US"/>
          </a:p>
        </p:txBody>
      </p:sp>
      <p:sp>
        <p:nvSpPr>
          <p:cNvPr id="4" name="Text Placeholder 3"/>
          <p:cNvSpPr>
            <a:spLocks noGrp="1"/>
          </p:cNvSpPr>
          <p:nvPr>
            <p:ph type="body" sz="half" idx="2"/>
          </p:nvPr>
        </p:nvSpPr>
        <p:spPr>
          <a:xfrm>
            <a:off x="220020" y="1604494"/>
            <a:ext cx="4604387" cy="1936634"/>
          </a:xfrm>
        </p:spPr>
        <p:txBody>
          <a:bodyPr vert="horz" lIns="91440" tIns="45720" rIns="91440" bIns="45720" rtlCol="0" anchor="t">
            <a:noAutofit/>
          </a:bodyPr>
          <a:lstStyle/>
          <a:p>
            <a:pPr marL="285750" indent="-285750">
              <a:spcBef>
                <a:spcPts val="0"/>
              </a:spcBef>
              <a:spcAft>
                <a:spcPts val="1200"/>
              </a:spcAft>
              <a:buFont typeface="Arial" panose="020B0604020202020204" pitchFamily="34" charset="0"/>
              <a:buChar char="•"/>
            </a:pPr>
            <a:r>
              <a:rPr lang="en-US" sz="1800">
                <a:solidFill>
                  <a:schemeClr val="bg1"/>
                </a:solidFill>
              </a:rPr>
              <a:t>Typical forestry resource concern related to stocking level addressed with Forest Stand Improvement</a:t>
            </a:r>
          </a:p>
          <a:p>
            <a:pPr marL="285750" indent="-285750">
              <a:spcBef>
                <a:spcPts val="0"/>
              </a:spcBef>
              <a:spcAft>
                <a:spcPts val="1200"/>
              </a:spcAft>
              <a:buFont typeface="Arial" panose="020B0604020202020204" pitchFamily="34" charset="0"/>
              <a:buChar char="•"/>
            </a:pPr>
            <a:r>
              <a:rPr lang="en-US" sz="1800">
                <a:solidFill>
                  <a:schemeClr val="bg1"/>
                </a:solidFill>
                <a:cs typeface="Calibri"/>
              </a:rPr>
              <a:t>Typical resource concern for High Tunnel Systems</a:t>
            </a:r>
          </a:p>
        </p:txBody>
      </p:sp>
      <p:pic>
        <p:nvPicPr>
          <p:cNvPr id="5" name="Picture 4">
            <a:extLst>
              <a:ext uri="{FF2B5EF4-FFF2-40B4-BE49-F238E27FC236}">
                <a16:creationId xmlns:a16="http://schemas.microsoft.com/office/drawing/2014/main" id="{F5422444-0C79-99BD-8F07-954B60B52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773" y="3341642"/>
            <a:ext cx="4230719" cy="2877103"/>
          </a:xfrm>
          <a:prstGeom prst="rect">
            <a:avLst/>
          </a:prstGeom>
          <a:effectLst/>
        </p:spPr>
      </p:pic>
      <p:pic>
        <p:nvPicPr>
          <p:cNvPr id="7" name="Picture 6">
            <a:extLst>
              <a:ext uri="{FF2B5EF4-FFF2-40B4-BE49-F238E27FC236}">
                <a16:creationId xmlns:a16="http://schemas.microsoft.com/office/drawing/2014/main" id="{F3D7E43A-E234-634C-FB85-CEF3730B48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2136" y="1584842"/>
            <a:ext cx="4343400" cy="2035313"/>
          </a:xfrm>
          <a:prstGeom prst="rect">
            <a:avLst/>
          </a:prstGeom>
          <a:ln w="12700">
            <a:solidFill>
              <a:schemeClr val="tx1">
                <a:lumMod val="95000"/>
                <a:lumOff val="5000"/>
              </a:schemeClr>
            </a:solidFill>
          </a:ln>
        </p:spPr>
      </p:pic>
      <p:pic>
        <p:nvPicPr>
          <p:cNvPr id="8" name="Picture 7" descr="A forest with many trees&#10;&#10;Description automatically generated">
            <a:extLst>
              <a:ext uri="{FF2B5EF4-FFF2-40B4-BE49-F238E27FC236}">
                <a16:creationId xmlns:a16="http://schemas.microsoft.com/office/drawing/2014/main" id="{395D153C-D899-0724-67C8-4D4B4671B81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12136" y="3851031"/>
            <a:ext cx="4343400" cy="2388788"/>
          </a:xfrm>
          <a:prstGeom prst="rect">
            <a:avLst/>
          </a:prstGeom>
          <a:ln w="12700">
            <a:solidFill>
              <a:schemeClr val="tx1"/>
            </a:solidFill>
          </a:ln>
        </p:spPr>
      </p:pic>
    </p:spTree>
    <p:extLst>
      <p:ext uri="{BB962C8B-B14F-4D97-AF65-F5344CB8AC3E}">
        <p14:creationId xmlns:p14="http://schemas.microsoft.com/office/powerpoint/2010/main" val="1829661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8023"/>
            <a:ext cx="9821008" cy="632010"/>
          </a:xfrm>
        </p:spPr>
        <p:txBody>
          <a:bodyPr>
            <a:noAutofit/>
          </a:bodyPr>
          <a:lstStyle/>
          <a:p>
            <a:r>
              <a:rPr lang="en-US" sz="1800" b="1">
                <a:effectLst/>
                <a:latin typeface="Arial Black"/>
              </a:rPr>
              <a:t>DEGRADED PLANT CONDITION - </a:t>
            </a:r>
            <a:r>
              <a:rPr lang="en-US" sz="1800">
                <a:solidFill>
                  <a:srgbClr val="FFFF99"/>
                </a:solidFill>
                <a:latin typeface="Arial Black"/>
              </a:rPr>
              <a:t>Plant</a:t>
            </a:r>
            <a:r>
              <a:rPr lang="en-US" sz="1800" b="1">
                <a:solidFill>
                  <a:srgbClr val="FFFF99"/>
                </a:solidFill>
                <a:effectLst/>
                <a:latin typeface="Arial Black"/>
              </a:rPr>
              <a:t> structure and composition </a:t>
            </a:r>
            <a:endParaRPr lang="en-US" sz="3200">
              <a:solidFill>
                <a:schemeClr val="tx1"/>
              </a:solidFill>
            </a:endParaRPr>
          </a:p>
        </p:txBody>
      </p:sp>
      <p:sp>
        <p:nvSpPr>
          <p:cNvPr id="4" name="Text Placeholder 3"/>
          <p:cNvSpPr>
            <a:spLocks noGrp="1"/>
          </p:cNvSpPr>
          <p:nvPr>
            <p:ph type="body" sz="half" idx="2"/>
          </p:nvPr>
        </p:nvSpPr>
        <p:spPr>
          <a:xfrm>
            <a:off x="238385" y="1986623"/>
            <a:ext cx="5867258" cy="1248428"/>
          </a:xfrm>
        </p:spPr>
        <p:txBody>
          <a:bodyPr vert="horz" lIns="91440" tIns="45720" rIns="91440" bIns="45720" rtlCol="0" anchor="t">
            <a:noAutofit/>
          </a:bodyPr>
          <a:lstStyle/>
          <a:p>
            <a:pPr marL="285750" indent="-285750">
              <a:spcBef>
                <a:spcPts val="0"/>
              </a:spcBef>
              <a:spcAft>
                <a:spcPts val="1200"/>
              </a:spcAft>
              <a:buFont typeface="Arial" panose="020B0604020202020204" pitchFamily="34" charset="0"/>
              <a:buChar char="•"/>
            </a:pPr>
            <a:r>
              <a:rPr lang="en-US" sz="1800" dirty="0">
                <a:solidFill>
                  <a:schemeClr val="bg1"/>
                </a:solidFill>
              </a:rPr>
              <a:t>Can include l</a:t>
            </a:r>
            <a:r>
              <a:rPr lang="en-US" sz="1800" dirty="0">
                <a:solidFill>
                  <a:schemeClr val="bg1"/>
                </a:solidFill>
                <a:effectLst/>
              </a:rPr>
              <a:t>oss of unique plant communities/ecosystems</a:t>
            </a:r>
            <a:endParaRPr lang="en-US" sz="1800" dirty="0">
              <a:solidFill>
                <a:schemeClr val="bg1"/>
              </a:solidFill>
              <a:cs typeface="Calibri"/>
            </a:endParaRPr>
          </a:p>
          <a:p>
            <a:pPr marL="285750" indent="-285750">
              <a:spcBef>
                <a:spcPts val="0"/>
              </a:spcBef>
              <a:spcAft>
                <a:spcPts val="1200"/>
              </a:spcAft>
              <a:buFont typeface="Arial" panose="020B0604020202020204" pitchFamily="34" charset="0"/>
              <a:buChar char="•"/>
            </a:pPr>
            <a:r>
              <a:rPr lang="en-US" sz="1800" dirty="0">
                <a:solidFill>
                  <a:schemeClr val="bg1"/>
                </a:solidFill>
                <a:effectLst/>
              </a:rPr>
              <a:t>Typical forest resource concern</a:t>
            </a:r>
            <a:r>
              <a:rPr lang="en-US" sz="1800" dirty="0">
                <a:solidFill>
                  <a:schemeClr val="bg1"/>
                </a:solidFill>
              </a:rPr>
              <a:t> addressed with Forest Stand Improvement and/or Brush Management – including oak regeneration.</a:t>
            </a:r>
            <a:endParaRPr lang="en-US" sz="1800" dirty="0">
              <a:solidFill>
                <a:schemeClr val="bg1"/>
              </a:solidFill>
              <a:effectLst/>
              <a:cs typeface="Calibri"/>
            </a:endParaRPr>
          </a:p>
          <a:p>
            <a:pPr marL="285750" indent="-285750">
              <a:buFont typeface="Arial" panose="020B0604020202020204" pitchFamily="34" charset="0"/>
              <a:buChar char="•"/>
            </a:pPr>
            <a:endParaRPr lang="en-US" sz="1200" dirty="0">
              <a:solidFill>
                <a:schemeClr val="bg1"/>
              </a:solidFill>
            </a:endParaRPr>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5836468" y="2331944"/>
            <a:ext cx="4069762" cy="305464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FA655E6-5A9C-0D07-735C-6E5DC4C90A9C}"/>
              </a:ext>
            </a:extLst>
          </p:cNvPr>
          <p:cNvPicPr>
            <a:picLocks noChangeAspect="1"/>
          </p:cNvPicPr>
          <p:nvPr/>
        </p:nvPicPr>
        <p:blipFill>
          <a:blip r:embed="rId3"/>
          <a:stretch>
            <a:fillRect/>
          </a:stretch>
        </p:blipFill>
        <p:spPr>
          <a:xfrm>
            <a:off x="342214" y="3701641"/>
            <a:ext cx="5763429" cy="1743318"/>
          </a:xfrm>
          <a:prstGeom prst="rect">
            <a:avLst/>
          </a:prstGeom>
          <a:effectLst/>
        </p:spPr>
      </p:pic>
    </p:spTree>
    <p:extLst>
      <p:ext uri="{BB962C8B-B14F-4D97-AF65-F5344CB8AC3E}">
        <p14:creationId xmlns:p14="http://schemas.microsoft.com/office/powerpoint/2010/main" val="320008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69" y="152400"/>
            <a:ext cx="9197827" cy="1482969"/>
          </a:xfrm>
        </p:spPr>
        <p:txBody>
          <a:bodyPr>
            <a:noAutofit/>
          </a:bodyPr>
          <a:lstStyle/>
          <a:p>
            <a:r>
              <a:rPr lang="en-US" sz="1800" b="1">
                <a:effectLst/>
              </a:rPr>
              <a:t>FIELD PESTICIDE LOSS – </a:t>
            </a:r>
            <a:r>
              <a:rPr lang="en-US" sz="1800" b="1">
                <a:solidFill>
                  <a:srgbClr val="FFFF99"/>
                </a:solidFill>
                <a:effectLst/>
              </a:rPr>
              <a:t>Pesticides transported to ground and surface waters</a:t>
            </a:r>
            <a:endParaRPr lang="en-US"/>
          </a:p>
        </p:txBody>
      </p:sp>
      <p:pic>
        <p:nvPicPr>
          <p:cNvPr id="6" name="Picture 5">
            <a:extLst>
              <a:ext uri="{FF2B5EF4-FFF2-40B4-BE49-F238E27FC236}">
                <a16:creationId xmlns:a16="http://schemas.microsoft.com/office/drawing/2014/main" id="{DBAD9CEA-AFBE-7FB0-CE2B-F38A2FF3A9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17792" y="4024092"/>
            <a:ext cx="4343804" cy="1957569"/>
          </a:xfrm>
          <a:prstGeom prst="rect">
            <a:avLst/>
          </a:prstGeom>
          <a:effectLst/>
        </p:spPr>
      </p:pic>
      <p:pic>
        <p:nvPicPr>
          <p:cNvPr id="8" name="Picture 7">
            <a:extLst>
              <a:ext uri="{FF2B5EF4-FFF2-40B4-BE49-F238E27FC236}">
                <a16:creationId xmlns:a16="http://schemas.microsoft.com/office/drawing/2014/main" id="{3AEDEB33-CB07-CCF3-3758-155896AED2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7792" y="1783455"/>
            <a:ext cx="4343400" cy="1954173"/>
          </a:xfrm>
          <a:prstGeom prst="rect">
            <a:avLst/>
          </a:prstGeom>
          <a:effectLst/>
        </p:spPr>
      </p:pic>
      <p:sp>
        <p:nvSpPr>
          <p:cNvPr id="9" name="Text Placeholder 3">
            <a:extLst>
              <a:ext uri="{FF2B5EF4-FFF2-40B4-BE49-F238E27FC236}">
                <a16:creationId xmlns:a16="http://schemas.microsoft.com/office/drawing/2014/main" id="{1E025C87-AA1B-5FE5-29FA-83AD1A47DCE0}"/>
              </a:ext>
            </a:extLst>
          </p:cNvPr>
          <p:cNvSpPr txBox="1">
            <a:spLocks/>
          </p:cNvSpPr>
          <p:nvPr/>
        </p:nvSpPr>
        <p:spPr>
          <a:xfrm>
            <a:off x="483150" y="1918948"/>
            <a:ext cx="4868052" cy="116995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r>
              <a:rPr lang="en-US" sz="1800">
                <a:solidFill>
                  <a:schemeClr val="bg1"/>
                </a:solidFill>
              </a:rPr>
              <a:t>Pesticide losses from fields due to runoff, leaching, drift, etc.</a:t>
            </a:r>
          </a:p>
        </p:txBody>
      </p:sp>
      <p:pic>
        <p:nvPicPr>
          <p:cNvPr id="4" name="Picture 3" descr="A tractor in a field&#10;&#10;Description automatically generated">
            <a:extLst>
              <a:ext uri="{FF2B5EF4-FFF2-40B4-BE49-F238E27FC236}">
                <a16:creationId xmlns:a16="http://schemas.microsoft.com/office/drawing/2014/main" id="{48B77B01-62B9-419A-A14A-DAC6F91C9A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6630" y="2684780"/>
            <a:ext cx="4800600" cy="3429000"/>
          </a:xfrm>
          <a:prstGeom prst="rect">
            <a:avLst/>
          </a:prstGeom>
        </p:spPr>
      </p:pic>
    </p:spTree>
    <p:extLst>
      <p:ext uri="{BB962C8B-B14F-4D97-AF65-F5344CB8AC3E}">
        <p14:creationId xmlns:p14="http://schemas.microsoft.com/office/powerpoint/2010/main" val="198667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857476"/>
            <a:ext cx="9517429" cy="760309"/>
          </a:xfrm>
        </p:spPr>
        <p:txBody>
          <a:bodyPr>
            <a:noAutofit/>
          </a:bodyPr>
          <a:lstStyle/>
          <a:p>
            <a:r>
              <a:rPr lang="en-US" sz="1800" b="1">
                <a:effectLst/>
              </a:rPr>
              <a:t>FIELD SEDIMENT, NUTRIENT and PATHOGEN LOSS – </a:t>
            </a:r>
            <a:r>
              <a:rPr lang="en-US" sz="1800" b="1">
                <a:solidFill>
                  <a:srgbClr val="FFFF99"/>
                </a:solidFill>
                <a:effectLst/>
              </a:rPr>
              <a:t>Nutrients in ground and surface waters</a:t>
            </a:r>
            <a:endParaRPr lang="en-US">
              <a:solidFill>
                <a:srgbClr val="FFFF99"/>
              </a:solidFill>
            </a:endParaRPr>
          </a:p>
        </p:txBody>
      </p:sp>
      <p:sp>
        <p:nvSpPr>
          <p:cNvPr id="4" name="Text Placeholder 3"/>
          <p:cNvSpPr>
            <a:spLocks noGrp="1"/>
          </p:cNvSpPr>
          <p:nvPr>
            <p:ph type="body" sz="half" idx="2"/>
          </p:nvPr>
        </p:nvSpPr>
        <p:spPr>
          <a:xfrm>
            <a:off x="274637" y="1971819"/>
            <a:ext cx="4868052" cy="1169958"/>
          </a:xfrm>
        </p:spPr>
        <p:txBody>
          <a:bodyPr>
            <a:noAutofit/>
          </a:bodyPr>
          <a:lstStyle/>
          <a:p>
            <a:pPr marL="285750" indent="-285750">
              <a:spcBef>
                <a:spcPts val="0"/>
              </a:spcBef>
              <a:spcAft>
                <a:spcPts val="1200"/>
              </a:spcAft>
              <a:buFont typeface="Arial" panose="020B0604020202020204" pitchFamily="34" charset="0"/>
              <a:buChar char="•"/>
            </a:pPr>
            <a:r>
              <a:rPr lang="en-US" sz="1800">
                <a:solidFill>
                  <a:schemeClr val="bg1"/>
                </a:solidFill>
              </a:rPr>
              <a:t>Nutrient losses from fields due to fertilizer, manure, etc.</a:t>
            </a:r>
          </a:p>
          <a:p>
            <a:pPr marL="285750" indent="-285750">
              <a:spcBef>
                <a:spcPts val="0"/>
              </a:spcBef>
              <a:spcAft>
                <a:spcPts val="1200"/>
              </a:spcAft>
              <a:buFont typeface="Arial" panose="020B0604020202020204" pitchFamily="34" charset="0"/>
              <a:buChar char="•"/>
            </a:pPr>
            <a:r>
              <a:rPr lang="en-US" sz="1800">
                <a:solidFill>
                  <a:schemeClr val="bg1"/>
                </a:solidFill>
              </a:rPr>
              <a:t>Causes algae blooms and other local issues.</a:t>
            </a: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83310" y="3322304"/>
            <a:ext cx="4351250" cy="276124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08AFAA0-B6C5-53F7-B5F2-B3115EB3B5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3186" y="1895025"/>
            <a:ext cx="3981638" cy="1908554"/>
          </a:xfrm>
          <a:prstGeom prst="rect">
            <a:avLst/>
          </a:prstGeom>
          <a:effectLst/>
        </p:spPr>
      </p:pic>
      <p:pic>
        <p:nvPicPr>
          <p:cNvPr id="8" name="Picture 7">
            <a:extLst>
              <a:ext uri="{FF2B5EF4-FFF2-40B4-BE49-F238E27FC236}">
                <a16:creationId xmlns:a16="http://schemas.microsoft.com/office/drawing/2014/main" id="{524B8CB0-8BFA-729D-F331-F23B3694A7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186" y="4080819"/>
            <a:ext cx="3953278" cy="2002733"/>
          </a:xfrm>
          <a:prstGeom prst="rect">
            <a:avLst/>
          </a:prstGeom>
          <a:effectLst/>
        </p:spPr>
      </p:pic>
    </p:spTree>
    <p:extLst>
      <p:ext uri="{BB962C8B-B14F-4D97-AF65-F5344CB8AC3E}">
        <p14:creationId xmlns:p14="http://schemas.microsoft.com/office/powerpoint/2010/main" val="1554703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4" y="838200"/>
            <a:ext cx="4648200" cy="1020869"/>
          </a:xfrm>
        </p:spPr>
        <p:txBody>
          <a:bodyPr>
            <a:normAutofit/>
          </a:bodyPr>
          <a:lstStyle/>
          <a:p>
            <a:r>
              <a:rPr lang="en-US" sz="2400"/>
              <a:t>Help determine your county resource concerns</a:t>
            </a:r>
          </a:p>
        </p:txBody>
      </p:sp>
      <p:sp>
        <p:nvSpPr>
          <p:cNvPr id="4" name="Text Placeholder 3"/>
          <p:cNvSpPr>
            <a:spLocks noGrp="1"/>
          </p:cNvSpPr>
          <p:nvPr>
            <p:ph type="body" sz="half" idx="2"/>
          </p:nvPr>
        </p:nvSpPr>
        <p:spPr>
          <a:xfrm>
            <a:off x="358773" y="1840019"/>
            <a:ext cx="4648199" cy="4255981"/>
          </a:xfrm>
        </p:spPr>
        <p:txBody>
          <a:bodyPr>
            <a:normAutofit lnSpcReduction="10000"/>
          </a:bodyPr>
          <a:lstStyle/>
          <a:p>
            <a:r>
              <a:rPr lang="en-US"/>
              <a:t> </a:t>
            </a:r>
            <a:endParaRPr lang="en-US" sz="1800">
              <a:solidFill>
                <a:schemeClr val="bg1"/>
              </a:solidFill>
            </a:endParaRPr>
          </a:p>
          <a:p>
            <a:pPr marL="285750" indent="-285750">
              <a:buFont typeface="Arial" panose="020B0604020202020204" pitchFamily="34" charset="0"/>
              <a:buChar char="•"/>
            </a:pPr>
            <a:r>
              <a:rPr lang="en-US" sz="2400">
                <a:solidFill>
                  <a:schemeClr val="bg1"/>
                </a:solidFill>
              </a:rPr>
              <a:t>Local Working Groups</a:t>
            </a:r>
          </a:p>
          <a:p>
            <a:pPr marL="742950" lvl="1" indent="-285750">
              <a:buFont typeface="Arial" panose="020B0604020202020204" pitchFamily="34" charset="0"/>
              <a:buChar char="•"/>
            </a:pPr>
            <a:r>
              <a:rPr lang="en-US" sz="2000">
                <a:solidFill>
                  <a:schemeClr val="bg1"/>
                </a:solidFill>
              </a:rPr>
              <a:t>Subcommittee of the State Technical Committee (per the 2018 Farm Bill)</a:t>
            </a:r>
          </a:p>
          <a:p>
            <a:pPr marL="742950" lvl="1" indent="-285750">
              <a:buFont typeface="Arial" panose="020B0604020202020204" pitchFamily="34" charset="0"/>
              <a:buChar char="•"/>
            </a:pPr>
            <a:r>
              <a:rPr lang="en-US" sz="2000">
                <a:solidFill>
                  <a:schemeClr val="bg1"/>
                </a:solidFill>
              </a:rPr>
              <a:t>Provides county level recommendations on natural resource priorities</a:t>
            </a:r>
          </a:p>
          <a:p>
            <a:pPr marL="742950" lvl="1" indent="-285750">
              <a:buFont typeface="Arial" panose="020B0604020202020204" pitchFamily="34" charset="0"/>
              <a:buChar char="•"/>
            </a:pPr>
            <a:r>
              <a:rPr lang="en-US" sz="2000">
                <a:solidFill>
                  <a:schemeClr val="bg1"/>
                </a:solidFill>
              </a:rPr>
              <a:t>Comprised of a diverse group</a:t>
            </a:r>
          </a:p>
          <a:p>
            <a:pPr marL="1200150" lvl="2" indent="-285750">
              <a:buFont typeface="Arial" panose="020B0604020202020204" pitchFamily="34" charset="0"/>
              <a:buChar char="•"/>
            </a:pPr>
            <a:r>
              <a:rPr lang="en-US" sz="2000">
                <a:solidFill>
                  <a:schemeClr val="bg1"/>
                </a:solidFill>
              </a:rPr>
              <a:t>Public and private entities and individuals</a:t>
            </a:r>
          </a:p>
          <a:p>
            <a:pPr marL="1200150" lvl="2" indent="-285750">
              <a:buFont typeface="Arial" panose="020B0604020202020204" pitchFamily="34" charset="0"/>
              <a:buChar char="•"/>
            </a:pPr>
            <a:r>
              <a:rPr lang="en-US" sz="2000">
                <a:solidFill>
                  <a:schemeClr val="bg1"/>
                </a:solidFill>
              </a:rPr>
              <a:t>Interest in conservation in the county</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a:t>
            </a:fld>
            <a:endParaRPr lang="en-US"/>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6142037" y="1003407"/>
            <a:ext cx="2904043" cy="4929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9376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 y="1018096"/>
            <a:ext cx="9516508" cy="832355"/>
          </a:xfrm>
        </p:spPr>
        <p:txBody>
          <a:bodyPr>
            <a:noAutofit/>
          </a:bodyPr>
          <a:lstStyle/>
          <a:p>
            <a:r>
              <a:rPr lang="en-US" sz="1800" b="1">
                <a:effectLst/>
                <a:latin typeface="Arial Black"/>
              </a:rPr>
              <a:t>FIELD SEDIMENT, NUTRIENT and PATHOGEN LOSS –</a:t>
            </a:r>
            <a:r>
              <a:rPr lang="en-US" sz="1800">
                <a:latin typeface="Arial Black"/>
              </a:rPr>
              <a:t> </a:t>
            </a:r>
            <a:r>
              <a:rPr lang="en-US" sz="1800" b="1">
                <a:solidFill>
                  <a:srgbClr val="FFFF99"/>
                </a:solidFill>
                <a:effectLst/>
                <a:latin typeface="Arial Black"/>
              </a:rPr>
              <a:t>Pathogens and chemicals from manure, biosolids or compost applications</a:t>
            </a:r>
            <a:endParaRPr lang="en-US" sz="1800">
              <a:solidFill>
                <a:srgbClr val="FFFF99"/>
              </a:solidFill>
              <a:latin typeface="Arial Black"/>
            </a:endParaRPr>
          </a:p>
        </p:txBody>
      </p:sp>
      <p:sp>
        <p:nvSpPr>
          <p:cNvPr id="4" name="Text Placeholder 3"/>
          <p:cNvSpPr>
            <a:spLocks noGrp="1"/>
          </p:cNvSpPr>
          <p:nvPr>
            <p:ph type="body" sz="half" idx="2"/>
          </p:nvPr>
        </p:nvSpPr>
        <p:spPr>
          <a:xfrm>
            <a:off x="190770" y="2127225"/>
            <a:ext cx="4876800" cy="1345985"/>
          </a:xfrm>
        </p:spPr>
        <p:txBody>
          <a:bodyPr>
            <a:noAutofit/>
          </a:bodyPr>
          <a:lstStyle/>
          <a:p>
            <a:pPr marL="285750" indent="-285750">
              <a:buFont typeface="Arial" panose="020B0604020202020204" pitchFamily="34" charset="0"/>
              <a:buChar char="•"/>
            </a:pPr>
            <a:r>
              <a:rPr lang="en-US" sz="1800">
                <a:solidFill>
                  <a:schemeClr val="bg1"/>
                </a:solidFill>
                <a:effectLst/>
              </a:rPr>
              <a:t>Typically caused by livestock access to surface or groundwater, or runoff of manure from fields and pastures.</a:t>
            </a:r>
          </a:p>
          <a:p>
            <a:pPr marL="285750" indent="-28575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40696C48-8FB2-79AC-D91F-1A3DA28A9F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3871" y="2263179"/>
            <a:ext cx="4343400" cy="1333123"/>
          </a:xfrm>
          <a:prstGeom prst="rect">
            <a:avLst/>
          </a:prstGeom>
          <a:effectLst/>
        </p:spPr>
      </p:pic>
      <p:pic>
        <p:nvPicPr>
          <p:cNvPr id="8" name="Picture 7">
            <a:extLst>
              <a:ext uri="{FF2B5EF4-FFF2-40B4-BE49-F238E27FC236}">
                <a16:creationId xmlns:a16="http://schemas.microsoft.com/office/drawing/2014/main" id="{D58100D8-3DAF-0438-F97F-062079AB0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3871" y="4017821"/>
            <a:ext cx="4343400" cy="1921669"/>
          </a:xfrm>
          <a:prstGeom prst="rect">
            <a:avLst/>
          </a:prstGeom>
          <a:effectLst/>
        </p:spPr>
      </p:pic>
      <p:pic>
        <p:nvPicPr>
          <p:cNvPr id="5" name="Picture 4" descr="Cows standing in a body of water&#10;&#10;Description automatically generated">
            <a:extLst>
              <a:ext uri="{FF2B5EF4-FFF2-40B4-BE49-F238E27FC236}">
                <a16:creationId xmlns:a16="http://schemas.microsoft.com/office/drawing/2014/main" id="{B0AF27F0-0D09-3C97-E632-AFF592FE98C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7764" y="3323492"/>
            <a:ext cx="4325182" cy="2615998"/>
          </a:xfrm>
          <a:prstGeom prst="rect">
            <a:avLst/>
          </a:prstGeom>
          <a:ln w="12700">
            <a:solidFill>
              <a:schemeClr val="tx1"/>
            </a:solidFill>
          </a:ln>
        </p:spPr>
      </p:pic>
    </p:spTree>
    <p:extLst>
      <p:ext uri="{BB962C8B-B14F-4D97-AF65-F5344CB8AC3E}">
        <p14:creationId xmlns:p14="http://schemas.microsoft.com/office/powerpoint/2010/main" val="281818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795020"/>
            <a:ext cx="9418638" cy="611749"/>
          </a:xfrm>
        </p:spPr>
        <p:txBody>
          <a:bodyPr>
            <a:noAutofit/>
          </a:bodyPr>
          <a:lstStyle/>
          <a:p>
            <a:r>
              <a:rPr lang="en-US" sz="1800" b="1">
                <a:effectLst/>
              </a:rPr>
              <a:t>F</a:t>
            </a:r>
            <a:r>
              <a:rPr lang="en-US" sz="1800"/>
              <a:t>ield</a:t>
            </a:r>
            <a:r>
              <a:rPr lang="en-US" sz="1800" b="1">
                <a:effectLst/>
              </a:rPr>
              <a:t> S</a:t>
            </a:r>
            <a:r>
              <a:rPr lang="en-US" sz="1800"/>
              <a:t>ediment</a:t>
            </a:r>
            <a:r>
              <a:rPr lang="en-US" sz="1800" b="1">
                <a:effectLst/>
              </a:rPr>
              <a:t>, Nutrient and Pathogen Loss – </a:t>
            </a:r>
            <a:r>
              <a:rPr lang="en-US" sz="1800" b="1">
                <a:solidFill>
                  <a:srgbClr val="FFFF99"/>
                </a:solidFill>
                <a:effectLst/>
              </a:rPr>
              <a:t>Sediment in surface waters</a:t>
            </a:r>
            <a:endParaRPr lang="en-US">
              <a:solidFill>
                <a:srgbClr val="FFFF99"/>
              </a:solidFill>
            </a:endParaRPr>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378010" y="2491739"/>
            <a:ext cx="2895600" cy="311404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408231" y="1690023"/>
            <a:ext cx="8990746" cy="541517"/>
          </a:xfrm>
        </p:spPr>
        <p:txBody>
          <a:bodyPr>
            <a:noAutofit/>
          </a:bodyPr>
          <a:lstStyle/>
          <a:p>
            <a:pPr marL="342900" indent="-342900">
              <a:buFont typeface="Arial" panose="020B0604020202020204" pitchFamily="34" charset="0"/>
              <a:buChar char="•"/>
            </a:pPr>
            <a:r>
              <a:rPr lang="en-US" sz="1800">
                <a:solidFill>
                  <a:schemeClr val="bg1"/>
                </a:solidFill>
                <a:effectLst/>
              </a:rPr>
              <a:t>Caused by sheet</a:t>
            </a:r>
            <a:r>
              <a:rPr lang="en-US" sz="1800">
                <a:solidFill>
                  <a:schemeClr val="bg1"/>
                </a:solidFill>
              </a:rPr>
              <a:t>/</a:t>
            </a:r>
            <a:r>
              <a:rPr lang="en-US" sz="1800">
                <a:solidFill>
                  <a:schemeClr val="bg1"/>
                </a:solidFill>
                <a:effectLst/>
              </a:rPr>
              <a:t>rill, wind, gully, and bank erosion </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7"/>
          <a:stretch/>
        </p:blipFill>
        <p:spPr>
          <a:xfrm>
            <a:off x="808203" y="4339103"/>
            <a:ext cx="5056632" cy="183309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2C3D53E-D90A-F381-3A3E-BD79507BD9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839" y="2213893"/>
            <a:ext cx="5058996" cy="1955368"/>
          </a:xfrm>
          <a:prstGeom prst="rect">
            <a:avLst/>
          </a:prstGeom>
          <a:effectLst/>
        </p:spPr>
      </p:pic>
    </p:spTree>
    <p:extLst>
      <p:ext uri="{BB962C8B-B14F-4D97-AF65-F5344CB8AC3E}">
        <p14:creationId xmlns:p14="http://schemas.microsoft.com/office/powerpoint/2010/main" val="175835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616857"/>
            <a:ext cx="9411921" cy="754744"/>
          </a:xfrm>
        </p:spPr>
        <p:txBody>
          <a:bodyPr>
            <a:noAutofit/>
          </a:bodyPr>
          <a:lstStyle/>
          <a:p>
            <a:r>
              <a:rPr lang="en-US" sz="1800" b="1">
                <a:effectLst/>
              </a:rPr>
              <a:t>FIRE MANAGEMENT - </a:t>
            </a:r>
            <a:r>
              <a:rPr lang="en-US" sz="1800" b="1">
                <a:solidFill>
                  <a:srgbClr val="FFFF99"/>
                </a:solidFill>
                <a:effectLst/>
              </a:rPr>
              <a:t>Wildfire hazard from biomass accumulation</a:t>
            </a:r>
            <a:endParaRPr lang="en-US">
              <a:solidFill>
                <a:srgbClr val="FFFF99"/>
              </a:solidFill>
            </a:endParaRPr>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864469" y="2158975"/>
            <a:ext cx="3675185" cy="270865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E1AF4D1-5097-5C30-6B34-4701210C3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55" y="2166741"/>
            <a:ext cx="5310554" cy="2716418"/>
          </a:xfrm>
          <a:prstGeom prst="rect">
            <a:avLst/>
          </a:prstGeom>
          <a:effectLst/>
        </p:spPr>
      </p:pic>
    </p:spTree>
    <p:extLst>
      <p:ext uri="{BB962C8B-B14F-4D97-AF65-F5344CB8AC3E}">
        <p14:creationId xmlns:p14="http://schemas.microsoft.com/office/powerpoint/2010/main" val="4239483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76" y="978878"/>
            <a:ext cx="9826662" cy="419100"/>
          </a:xfrm>
        </p:spPr>
        <p:txBody>
          <a:bodyPr>
            <a:noAutofit/>
          </a:bodyPr>
          <a:lstStyle/>
          <a:p>
            <a:r>
              <a:rPr lang="en-US" sz="1800" b="1">
                <a:effectLst/>
              </a:rPr>
              <a:t>INEFFICIENT ENERGY USE – </a:t>
            </a:r>
            <a:r>
              <a:rPr lang="en-US" sz="1800" b="1">
                <a:solidFill>
                  <a:srgbClr val="FFFF99"/>
                </a:solidFill>
                <a:effectLst/>
              </a:rPr>
              <a:t>Energy efficiency of equipment and facilities</a:t>
            </a:r>
            <a:endParaRPr lang="en-US" sz="3200"/>
          </a:p>
        </p:txBody>
      </p:sp>
      <p:sp>
        <p:nvSpPr>
          <p:cNvPr id="4" name="Text Placeholder 3"/>
          <p:cNvSpPr>
            <a:spLocks noGrp="1"/>
          </p:cNvSpPr>
          <p:nvPr>
            <p:ph type="body" sz="half" idx="2"/>
          </p:nvPr>
        </p:nvSpPr>
        <p:spPr>
          <a:xfrm>
            <a:off x="447710" y="2293241"/>
            <a:ext cx="5676982" cy="1223681"/>
          </a:xfrm>
        </p:spPr>
        <p:txBody>
          <a:bodyPr>
            <a:noAutofit/>
          </a:bodyPr>
          <a:lstStyle/>
          <a:p>
            <a:pPr marL="342900" indent="-342900">
              <a:spcBef>
                <a:spcPts val="0"/>
              </a:spcBef>
              <a:spcAft>
                <a:spcPts val="1200"/>
              </a:spcAft>
              <a:buFont typeface="Arial" panose="020B0604020202020204" pitchFamily="34" charset="0"/>
              <a:buChar char="•"/>
            </a:pPr>
            <a:r>
              <a:rPr lang="en-US" sz="1800">
                <a:solidFill>
                  <a:schemeClr val="bg1"/>
                </a:solidFill>
                <a:effectLst/>
              </a:rPr>
              <a:t>Inefficient use of energy in the farm operation </a:t>
            </a:r>
          </a:p>
          <a:p>
            <a:pPr marL="342900" indent="-342900">
              <a:spcBef>
                <a:spcPts val="0"/>
              </a:spcBef>
              <a:spcAft>
                <a:spcPts val="1200"/>
              </a:spcAft>
              <a:buFont typeface="Arial" panose="020B0604020202020204" pitchFamily="34" charset="0"/>
              <a:buChar char="•"/>
            </a:pPr>
            <a:r>
              <a:rPr lang="en-US" sz="1800">
                <a:solidFill>
                  <a:schemeClr val="bg1"/>
                </a:solidFill>
                <a:effectLst/>
              </a:rPr>
              <a:t>Solutions include improving energy efficiencies such as lighting, insulation, etc.</a:t>
            </a:r>
          </a:p>
        </p:txBody>
      </p:sp>
      <p:pic>
        <p:nvPicPr>
          <p:cNvPr id="5" name="Picture 4">
            <a:extLst>
              <a:ext uri="{FF2B5EF4-FFF2-40B4-BE49-F238E27FC236}">
                <a16:creationId xmlns:a16="http://schemas.microsoft.com/office/drawing/2014/main" id="{660B03D4-C03F-897E-C1DA-403882C2ED96}"/>
              </a:ext>
            </a:extLst>
          </p:cNvPr>
          <p:cNvPicPr>
            <a:picLocks noChangeAspect="1"/>
          </p:cNvPicPr>
          <p:nvPr/>
        </p:nvPicPr>
        <p:blipFill>
          <a:blip r:embed="rId2"/>
          <a:stretch>
            <a:fillRect/>
          </a:stretch>
        </p:blipFill>
        <p:spPr>
          <a:xfrm>
            <a:off x="447710" y="3976883"/>
            <a:ext cx="5744377" cy="1714739"/>
          </a:xfrm>
          <a:prstGeom prst="rect">
            <a:avLst/>
          </a:prstGeom>
          <a:effectLst/>
        </p:spPr>
      </p:pic>
      <p:pic>
        <p:nvPicPr>
          <p:cNvPr id="10" name="Picture 9" descr="A pig farm with many pigs&#10;&#10;Description automatically generated">
            <a:extLst>
              <a:ext uri="{FF2B5EF4-FFF2-40B4-BE49-F238E27FC236}">
                <a16:creationId xmlns:a16="http://schemas.microsoft.com/office/drawing/2014/main" id="{A05B89CD-FDA9-AE98-038F-1D7CC9206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5023" y="1670026"/>
            <a:ext cx="2893464" cy="4340198"/>
          </a:xfrm>
          <a:prstGeom prst="rect">
            <a:avLst/>
          </a:prstGeom>
          <a:ln w="12700">
            <a:solidFill>
              <a:schemeClr val="tx1"/>
            </a:solidFill>
          </a:ln>
        </p:spPr>
      </p:pic>
    </p:spTree>
    <p:extLst>
      <p:ext uri="{BB962C8B-B14F-4D97-AF65-F5344CB8AC3E}">
        <p14:creationId xmlns:p14="http://schemas.microsoft.com/office/powerpoint/2010/main" val="3730952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field of plants with trees in the background&#10;&#10;Description automatically generated">
            <a:extLst>
              <a:ext uri="{FF2B5EF4-FFF2-40B4-BE49-F238E27FC236}">
                <a16:creationId xmlns:a16="http://schemas.microsoft.com/office/drawing/2014/main" id="{C3564824-D32E-DBEE-7AB6-6BB860DDCD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9"/>
          <a:stretch/>
        </p:blipFill>
        <p:spPr>
          <a:xfrm>
            <a:off x="6275549" y="2140743"/>
            <a:ext cx="3329564" cy="3098800"/>
          </a:xfrm>
          <a:prstGeom prst="rect">
            <a:avLst/>
          </a:prstGeom>
          <a:ln w="12700">
            <a:solidFill>
              <a:schemeClr val="tx1"/>
            </a:solidFill>
          </a:ln>
        </p:spPr>
      </p:pic>
      <p:sp>
        <p:nvSpPr>
          <p:cNvPr id="2" name="Title 1"/>
          <p:cNvSpPr>
            <a:spLocks noGrp="1"/>
          </p:cNvSpPr>
          <p:nvPr>
            <p:ph type="title"/>
          </p:nvPr>
        </p:nvSpPr>
        <p:spPr>
          <a:xfrm>
            <a:off x="518746" y="943226"/>
            <a:ext cx="9174529" cy="953960"/>
          </a:xfrm>
        </p:spPr>
        <p:txBody>
          <a:bodyPr>
            <a:noAutofit/>
          </a:bodyPr>
          <a:lstStyle/>
          <a:p>
            <a:r>
              <a:rPr lang="en-US" sz="1800" b="1">
                <a:effectLst/>
                <a:latin typeface="Arial Black"/>
              </a:rPr>
              <a:t>INEFFICIENT ENERGY USE – </a:t>
            </a:r>
            <a:r>
              <a:rPr lang="en-US" sz="1800" b="1">
                <a:solidFill>
                  <a:srgbClr val="FFFF99"/>
                </a:solidFill>
                <a:effectLst/>
                <a:latin typeface="Arial Black"/>
              </a:rPr>
              <a:t>Energy efficiency of </a:t>
            </a:r>
            <a:r>
              <a:rPr lang="en-US" sz="1800">
                <a:solidFill>
                  <a:srgbClr val="FFFF99"/>
                </a:solidFill>
                <a:latin typeface="Arial Black"/>
              </a:rPr>
              <a:t>farming/ranching practices and field</a:t>
            </a:r>
            <a:r>
              <a:rPr lang="en-US" sz="1800" b="1">
                <a:solidFill>
                  <a:srgbClr val="FFFF99"/>
                </a:solidFill>
                <a:effectLst/>
                <a:latin typeface="Arial Black"/>
              </a:rPr>
              <a:t> operations</a:t>
            </a:r>
            <a:endParaRPr lang="en-US" sz="1800">
              <a:solidFill>
                <a:srgbClr val="FFFF99"/>
              </a:solidFill>
              <a:latin typeface="Arial Black"/>
            </a:endParaRPr>
          </a:p>
        </p:txBody>
      </p:sp>
      <p:sp>
        <p:nvSpPr>
          <p:cNvPr id="4" name="Text Placeholder 3"/>
          <p:cNvSpPr>
            <a:spLocks noGrp="1"/>
          </p:cNvSpPr>
          <p:nvPr>
            <p:ph type="body" sz="half" idx="2"/>
          </p:nvPr>
        </p:nvSpPr>
        <p:spPr>
          <a:xfrm>
            <a:off x="735228" y="2234387"/>
            <a:ext cx="4729163" cy="2438400"/>
          </a:xfrm>
        </p:spPr>
        <p:txBody>
          <a:bodyPr>
            <a:noAutofit/>
          </a:bodyPr>
          <a:lstStyle/>
          <a:p>
            <a:pPr marL="285750" indent="-285750">
              <a:buFont typeface="Arial" panose="020B0604020202020204" pitchFamily="34" charset="0"/>
              <a:buChar char="•"/>
            </a:pPr>
            <a:r>
              <a:rPr lang="en-US" sz="1800">
                <a:solidFill>
                  <a:schemeClr val="bg1"/>
                </a:solidFill>
                <a:effectLst/>
              </a:rPr>
              <a:t>Inefficient use of energy in field operations </a:t>
            </a:r>
          </a:p>
          <a:p>
            <a:pPr marL="285750" indent="-285750">
              <a:buFont typeface="Arial" panose="020B0604020202020204" pitchFamily="34" charset="0"/>
              <a:buChar char="•"/>
            </a:pPr>
            <a:r>
              <a:rPr lang="en-US" sz="1800">
                <a:solidFill>
                  <a:schemeClr val="bg1"/>
                </a:solidFill>
              </a:rPr>
              <a:t>Solutions include:</a:t>
            </a:r>
          </a:p>
          <a:p>
            <a:pPr marL="742950" lvl="1" indent="-285750">
              <a:buFont typeface="Arial" panose="020B0604020202020204" pitchFamily="34" charset="0"/>
              <a:buChar char="•"/>
            </a:pPr>
            <a:r>
              <a:rPr lang="en-US" sz="1800">
                <a:solidFill>
                  <a:schemeClr val="bg1"/>
                </a:solidFill>
                <a:effectLst/>
              </a:rPr>
              <a:t>Reducing energy inputs</a:t>
            </a:r>
          </a:p>
          <a:p>
            <a:pPr marL="742950" lvl="1" indent="-285750">
              <a:buFont typeface="Arial" panose="020B0604020202020204" pitchFamily="34" charset="0"/>
              <a:buChar char="•"/>
            </a:pPr>
            <a:r>
              <a:rPr lang="en-US" sz="1800">
                <a:solidFill>
                  <a:schemeClr val="bg1"/>
                </a:solidFill>
                <a:effectLst/>
              </a:rPr>
              <a:t>Improved nutrient efficiency </a:t>
            </a:r>
          </a:p>
          <a:p>
            <a:pPr marL="742950" lvl="1" indent="-285750">
              <a:buFont typeface="Arial" panose="020B0604020202020204" pitchFamily="34" charset="0"/>
              <a:buChar char="•"/>
            </a:pPr>
            <a:r>
              <a:rPr lang="en-US" sz="1800">
                <a:solidFill>
                  <a:schemeClr val="bg1"/>
                </a:solidFill>
                <a:effectLst/>
              </a:rPr>
              <a:t>No-Till</a:t>
            </a:r>
          </a:p>
          <a:p>
            <a:endParaRPr lang="en-US" sz="1800">
              <a:solidFill>
                <a:schemeClr val="bg1"/>
              </a:solidFill>
            </a:endParaRPr>
          </a:p>
          <a:p>
            <a:endParaRPr lang="en-US"/>
          </a:p>
        </p:txBody>
      </p:sp>
      <p:pic>
        <p:nvPicPr>
          <p:cNvPr id="6" name="Picture 5">
            <a:extLst>
              <a:ext uri="{FF2B5EF4-FFF2-40B4-BE49-F238E27FC236}">
                <a16:creationId xmlns:a16="http://schemas.microsoft.com/office/drawing/2014/main" id="{77E7683F-49E5-5BB3-10AB-19D0B1848C5E}"/>
              </a:ext>
            </a:extLst>
          </p:cNvPr>
          <p:cNvPicPr>
            <a:picLocks noChangeAspect="1"/>
          </p:cNvPicPr>
          <p:nvPr/>
        </p:nvPicPr>
        <p:blipFill>
          <a:blip r:embed="rId3"/>
          <a:stretch>
            <a:fillRect/>
          </a:stretch>
        </p:blipFill>
        <p:spPr>
          <a:xfrm>
            <a:off x="349980" y="4503615"/>
            <a:ext cx="5763429" cy="1305107"/>
          </a:xfrm>
          <a:prstGeom prst="rect">
            <a:avLst/>
          </a:prstGeom>
          <a:effectLst/>
        </p:spPr>
      </p:pic>
      <p:sp>
        <p:nvSpPr>
          <p:cNvPr id="3" name="TextBox 2">
            <a:extLst>
              <a:ext uri="{FF2B5EF4-FFF2-40B4-BE49-F238E27FC236}">
                <a16:creationId xmlns:a16="http://schemas.microsoft.com/office/drawing/2014/main" id="{3A12640E-316F-1BDD-6ACA-764D630086E6}"/>
              </a:ext>
            </a:extLst>
          </p:cNvPr>
          <p:cNvSpPr txBox="1"/>
          <p:nvPr/>
        </p:nvSpPr>
        <p:spPr>
          <a:xfrm>
            <a:off x="7138052" y="5374608"/>
            <a:ext cx="1742785" cy="261610"/>
          </a:xfrm>
          <a:prstGeom prst="rect">
            <a:avLst/>
          </a:prstGeom>
          <a:noFill/>
        </p:spPr>
        <p:txBody>
          <a:bodyPr wrap="none" rtlCol="0">
            <a:spAutoFit/>
          </a:bodyPr>
          <a:lstStyle/>
          <a:p>
            <a:r>
              <a:rPr lang="en-US" sz="1100" i="1">
                <a:solidFill>
                  <a:srgbClr val="FFFF99"/>
                </a:solidFill>
              </a:rPr>
              <a:t>Photo by Amanda Kautz </a:t>
            </a:r>
          </a:p>
        </p:txBody>
      </p:sp>
    </p:spTree>
    <p:extLst>
      <p:ext uri="{BB962C8B-B14F-4D97-AF65-F5344CB8AC3E}">
        <p14:creationId xmlns:p14="http://schemas.microsoft.com/office/powerpoint/2010/main" val="425787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49" y="518838"/>
            <a:ext cx="9067800" cy="1084580"/>
          </a:xfrm>
        </p:spPr>
        <p:txBody>
          <a:bodyPr>
            <a:noAutofit/>
          </a:bodyPr>
          <a:lstStyle/>
          <a:p>
            <a:r>
              <a:rPr lang="en-US" sz="1800" b="1">
                <a:effectLst/>
              </a:rPr>
              <a:t>LIVESTOCK PRODUCTION LIMITATION - </a:t>
            </a:r>
            <a:r>
              <a:rPr lang="en-US" sz="1800" b="1">
                <a:solidFill>
                  <a:srgbClr val="FFFF99"/>
                </a:solidFill>
                <a:effectLst/>
              </a:rPr>
              <a:t>Feed and forage </a:t>
            </a:r>
            <a:r>
              <a:rPr lang="en-US" sz="1800">
                <a:solidFill>
                  <a:srgbClr val="FFFF99"/>
                </a:solidFill>
              </a:rPr>
              <a:t>b</a:t>
            </a:r>
            <a:r>
              <a:rPr lang="en-US" sz="1800" b="1">
                <a:solidFill>
                  <a:srgbClr val="FFFF99"/>
                </a:solidFill>
                <a:effectLst/>
              </a:rPr>
              <a:t>alance</a:t>
            </a:r>
            <a:endParaRPr lang="en-US" sz="1800">
              <a:solidFill>
                <a:srgbClr val="FFFF99"/>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46637" y="1833849"/>
            <a:ext cx="4242899" cy="224624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830487" y="2537869"/>
            <a:ext cx="3505200" cy="838200"/>
          </a:xfrm>
        </p:spPr>
        <p:txBody>
          <a:bodyPr/>
          <a:lstStyle/>
          <a:p>
            <a:pPr marL="285750" indent="-285750">
              <a:buFont typeface="Arial" panose="020B0604020202020204" pitchFamily="34" charset="0"/>
              <a:buChar char="•"/>
            </a:pPr>
            <a:r>
              <a:rPr lang="en-US" sz="1800">
                <a:solidFill>
                  <a:schemeClr val="bg1"/>
                </a:solidFill>
                <a:effectLst/>
              </a:rPr>
              <a:t>Feed/forage quality or quantity is inadequate</a:t>
            </a:r>
            <a:endParaRPr lang="en-US" sz="1800">
              <a:solidFill>
                <a:schemeClr val="bg1"/>
              </a:solidFill>
            </a:endParaRPr>
          </a:p>
        </p:txBody>
      </p:sp>
      <p:pic>
        <p:nvPicPr>
          <p:cNvPr id="6" name="Picture 5">
            <a:extLst>
              <a:ext uri="{FF2B5EF4-FFF2-40B4-BE49-F238E27FC236}">
                <a16:creationId xmlns:a16="http://schemas.microsoft.com/office/drawing/2014/main" id="{559EAB9E-69FC-C02F-DA3D-7A2DC94C795A}"/>
              </a:ext>
            </a:extLst>
          </p:cNvPr>
          <p:cNvPicPr>
            <a:picLocks noChangeAspect="1"/>
          </p:cNvPicPr>
          <p:nvPr/>
        </p:nvPicPr>
        <p:blipFill>
          <a:blip r:embed="rId3"/>
          <a:stretch>
            <a:fillRect/>
          </a:stretch>
        </p:blipFill>
        <p:spPr>
          <a:xfrm>
            <a:off x="1609007" y="4310520"/>
            <a:ext cx="6475260" cy="1768903"/>
          </a:xfrm>
          <a:prstGeom prst="rect">
            <a:avLst/>
          </a:prstGeom>
          <a:effectLst/>
        </p:spPr>
      </p:pic>
    </p:spTree>
    <p:extLst>
      <p:ext uri="{BB962C8B-B14F-4D97-AF65-F5344CB8AC3E}">
        <p14:creationId xmlns:p14="http://schemas.microsoft.com/office/powerpoint/2010/main" val="47131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993951"/>
            <a:ext cx="8915400" cy="984318"/>
          </a:xfrm>
        </p:spPr>
        <p:txBody>
          <a:bodyPr>
            <a:noAutofit/>
          </a:bodyPr>
          <a:lstStyle/>
          <a:p>
            <a:r>
              <a:rPr lang="en-US" sz="1800" b="1">
                <a:effectLst/>
              </a:rPr>
              <a:t>LIVESTOCK PRODUCTION LIMITATION - </a:t>
            </a:r>
            <a:r>
              <a:rPr lang="en-US" sz="1800" b="1">
                <a:solidFill>
                  <a:srgbClr val="FFFF99"/>
                </a:solidFill>
                <a:effectLst/>
              </a:rPr>
              <a:t>Inadequate livestock shelter</a:t>
            </a:r>
            <a:br>
              <a:rPr lang="en-US" sz="3200">
                <a:effectLst/>
              </a:rPr>
            </a:br>
            <a:endParaRPr lang="en-US" sz="3200"/>
          </a:p>
        </p:txBody>
      </p:sp>
      <p:pic>
        <p:nvPicPr>
          <p:cNvPr id="8" name="Picture 7">
            <a:extLst>
              <a:ext uri="{FF2B5EF4-FFF2-40B4-BE49-F238E27FC236}">
                <a16:creationId xmlns:a16="http://schemas.microsoft.com/office/drawing/2014/main" id="{9BF1C727-9157-A8C3-05CC-53AE0E3AF9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05141" y="3600877"/>
            <a:ext cx="5482991" cy="261071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97BE4E99-8AD9-02C5-B456-98AEB2A1D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5141" y="1691053"/>
            <a:ext cx="5482991" cy="1674608"/>
          </a:xfrm>
          <a:prstGeom prst="rect">
            <a:avLst/>
          </a:prstGeom>
          <a:effectLst/>
        </p:spPr>
      </p:pic>
    </p:spTree>
    <p:extLst>
      <p:ext uri="{BB962C8B-B14F-4D97-AF65-F5344CB8AC3E}">
        <p14:creationId xmlns:p14="http://schemas.microsoft.com/office/powerpoint/2010/main" val="323759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15" y="474960"/>
            <a:ext cx="9473659" cy="923017"/>
          </a:xfrm>
        </p:spPr>
        <p:txBody>
          <a:bodyPr>
            <a:noAutofit/>
          </a:bodyPr>
          <a:lstStyle/>
          <a:p>
            <a:r>
              <a:rPr lang="en-US" sz="1800" b="1">
                <a:effectLst/>
              </a:rPr>
              <a:t>LIVESTOCK PRODUCTION LIMITATION – </a:t>
            </a:r>
            <a:r>
              <a:rPr lang="en-US" sz="1800" b="1">
                <a:solidFill>
                  <a:srgbClr val="FFFF99"/>
                </a:solidFill>
                <a:effectLst/>
              </a:rPr>
              <a:t>Inadequate livestock water   </a:t>
            </a:r>
            <a:endParaRPr lang="en-US" sz="1800">
              <a:solidFill>
                <a:srgbClr val="FFFF99"/>
              </a:solidFill>
              <a:effectLst/>
            </a:endParaRPr>
          </a:p>
        </p:txBody>
      </p:sp>
      <p:sp>
        <p:nvSpPr>
          <p:cNvPr id="4" name="Text Placeholder 3"/>
          <p:cNvSpPr>
            <a:spLocks noGrp="1"/>
          </p:cNvSpPr>
          <p:nvPr>
            <p:ph type="body" sz="half" idx="2"/>
          </p:nvPr>
        </p:nvSpPr>
        <p:spPr>
          <a:xfrm>
            <a:off x="15944" y="1916899"/>
            <a:ext cx="5257799" cy="1219200"/>
          </a:xfrm>
        </p:spPr>
        <p:txBody>
          <a:bodyPr>
            <a:noAutofit/>
          </a:bodyPr>
          <a:lstStyle/>
          <a:p>
            <a:pPr marL="285750" indent="-285750">
              <a:spcBef>
                <a:spcPts val="0"/>
              </a:spcBef>
              <a:spcAft>
                <a:spcPts val="1200"/>
              </a:spcAft>
              <a:buFont typeface="Arial" panose="020B0604020202020204" pitchFamily="34" charset="0"/>
              <a:buChar char="•"/>
            </a:pPr>
            <a:r>
              <a:rPr lang="en-US" sz="1800">
                <a:solidFill>
                  <a:schemeClr val="bg1"/>
                </a:solidFill>
              </a:rPr>
              <a:t>Insufficient q</a:t>
            </a:r>
            <a:r>
              <a:rPr lang="en-US" sz="1800">
                <a:solidFill>
                  <a:schemeClr val="bg1"/>
                </a:solidFill>
                <a:effectLst/>
              </a:rPr>
              <a:t>uantity, quality and/or distribution of drinking water</a:t>
            </a:r>
          </a:p>
          <a:p>
            <a:pPr marL="285750" indent="-285750">
              <a:spcBef>
                <a:spcPts val="0"/>
              </a:spcBef>
              <a:spcAft>
                <a:spcPts val="1200"/>
              </a:spcAft>
              <a:buFont typeface="Arial" panose="020B0604020202020204" pitchFamily="34" charset="0"/>
              <a:buChar char="•"/>
            </a:pPr>
            <a:r>
              <a:rPr lang="en-US" sz="1800">
                <a:solidFill>
                  <a:schemeClr val="bg1"/>
                </a:solidFill>
              </a:rPr>
              <a:t>Can have other environmental impacts from animals traveling long distances to adequate water = trailing</a:t>
            </a:r>
          </a:p>
        </p:txBody>
      </p:sp>
      <p:pic>
        <p:nvPicPr>
          <p:cNvPr id="6" name="Picture 5"/>
          <p:cNvPicPr>
            <a:picLocks noChangeAspect="1"/>
          </p:cNvPicPr>
          <p:nvPr/>
        </p:nvPicPr>
        <p:blipFill>
          <a:blip r:embed="rId2"/>
          <a:stretch>
            <a:fillRect/>
          </a:stretch>
        </p:blipFill>
        <p:spPr>
          <a:xfrm>
            <a:off x="5669097" y="3783079"/>
            <a:ext cx="3657600" cy="238316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6D26B2A-4881-387F-3247-6E73942837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616" y="4183656"/>
            <a:ext cx="5054127" cy="1582017"/>
          </a:xfrm>
          <a:prstGeom prst="rect">
            <a:avLst/>
          </a:prstGeom>
          <a:effectLst/>
        </p:spPr>
      </p:pic>
      <p:pic>
        <p:nvPicPr>
          <p:cNvPr id="5" name="Picture 4" descr="A path through a grassy field with cows&#10;&#10;Description automatically generated">
            <a:extLst>
              <a:ext uri="{FF2B5EF4-FFF2-40B4-BE49-F238E27FC236}">
                <a16:creationId xmlns:a16="http://schemas.microsoft.com/office/drawing/2014/main" id="{95EAFFEE-EC24-A9F7-572D-FE1520D33C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69097" y="1734340"/>
            <a:ext cx="3657600" cy="1923260"/>
          </a:xfrm>
          <a:prstGeom prst="rect">
            <a:avLst/>
          </a:prstGeom>
          <a:ln w="12700">
            <a:solidFill>
              <a:schemeClr val="tx1"/>
            </a:solidFill>
          </a:ln>
        </p:spPr>
      </p:pic>
    </p:spTree>
    <p:extLst>
      <p:ext uri="{BB962C8B-B14F-4D97-AF65-F5344CB8AC3E}">
        <p14:creationId xmlns:p14="http://schemas.microsoft.com/office/powerpoint/2010/main" val="12538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770126"/>
            <a:ext cx="9032841" cy="1188232"/>
          </a:xfrm>
        </p:spPr>
        <p:txBody>
          <a:bodyPr>
            <a:normAutofit/>
          </a:bodyPr>
          <a:lstStyle/>
          <a:p>
            <a:r>
              <a:rPr lang="en-US" sz="1800" b="1">
                <a:effectLst/>
                <a:latin typeface="Arial Black"/>
              </a:rPr>
              <a:t>PEST PRESSURE - </a:t>
            </a:r>
            <a:r>
              <a:rPr lang="en-US" sz="1800">
                <a:solidFill>
                  <a:srgbClr val="FFFF99"/>
                </a:solidFill>
                <a:latin typeface="Arial Black"/>
              </a:rPr>
              <a:t>Plant</a:t>
            </a:r>
            <a:r>
              <a:rPr lang="en-US" sz="1800" b="1">
                <a:solidFill>
                  <a:srgbClr val="FFFF99"/>
                </a:solidFill>
                <a:effectLst/>
                <a:latin typeface="Arial Black"/>
              </a:rPr>
              <a:t> pest pressure</a:t>
            </a:r>
            <a:br>
              <a:rPr lang="en-US">
                <a:effectLst/>
              </a:rPr>
            </a:br>
            <a:endParaRPr lang="en-US"/>
          </a:p>
        </p:txBody>
      </p:sp>
      <p:sp>
        <p:nvSpPr>
          <p:cNvPr id="4" name="Text Placeholder 3"/>
          <p:cNvSpPr>
            <a:spLocks noGrp="1"/>
          </p:cNvSpPr>
          <p:nvPr>
            <p:ph type="body" sz="half" idx="2"/>
          </p:nvPr>
        </p:nvSpPr>
        <p:spPr>
          <a:xfrm>
            <a:off x="189216" y="2035334"/>
            <a:ext cx="6017841" cy="2514600"/>
          </a:xfrm>
        </p:spPr>
        <p:txBody>
          <a:bodyPr>
            <a:normAutofit/>
          </a:bodyPr>
          <a:lstStyle/>
          <a:p>
            <a:pPr marL="285750" indent="-285750">
              <a:buFont typeface="Arial" panose="020B0604020202020204" pitchFamily="34" charset="0"/>
              <a:buChar char="•"/>
            </a:pPr>
            <a:r>
              <a:rPr lang="en-US" sz="1800">
                <a:solidFill>
                  <a:schemeClr val="bg1"/>
                </a:solidFill>
                <a:effectLst/>
              </a:rPr>
              <a:t>Excessive pest damage to plants impacting production goals</a:t>
            </a:r>
          </a:p>
          <a:p>
            <a:pPr marL="742950" lvl="1" indent="-285750">
              <a:buFont typeface="Arial" panose="020B0604020202020204" pitchFamily="34" charset="0"/>
              <a:buChar char="•"/>
            </a:pPr>
            <a:r>
              <a:rPr lang="en-US" sz="1800">
                <a:solidFill>
                  <a:schemeClr val="bg1"/>
                </a:solidFill>
                <a:effectLst/>
              </a:rPr>
              <a:t>Examples include:</a:t>
            </a:r>
          </a:p>
          <a:p>
            <a:pPr marL="1200150" lvl="2" indent="-285750">
              <a:buFont typeface="Arial" panose="020B0604020202020204" pitchFamily="34" charset="0"/>
              <a:buChar char="•"/>
            </a:pPr>
            <a:r>
              <a:rPr lang="en-US" sz="1800">
                <a:solidFill>
                  <a:schemeClr val="bg1"/>
                </a:solidFill>
              </a:rPr>
              <a:t>H</a:t>
            </a:r>
            <a:r>
              <a:rPr lang="en-US" sz="1800">
                <a:solidFill>
                  <a:schemeClr val="bg1"/>
                </a:solidFill>
                <a:effectLst/>
              </a:rPr>
              <a:t>erbicide resistant weeds</a:t>
            </a:r>
          </a:p>
          <a:p>
            <a:pPr marL="1200150" lvl="2" indent="-285750">
              <a:buFont typeface="Arial" panose="020B0604020202020204" pitchFamily="34" charset="0"/>
              <a:buChar char="•"/>
            </a:pPr>
            <a:r>
              <a:rPr lang="en-US" sz="1800">
                <a:solidFill>
                  <a:schemeClr val="bg1"/>
                </a:solidFill>
              </a:rPr>
              <a:t>I</a:t>
            </a:r>
            <a:r>
              <a:rPr lang="en-US" sz="1800">
                <a:solidFill>
                  <a:schemeClr val="bg1"/>
                </a:solidFill>
                <a:effectLst/>
              </a:rPr>
              <a:t>nvasive plants</a:t>
            </a:r>
          </a:p>
          <a:p>
            <a:endParaRPr lang="en-US"/>
          </a:p>
        </p:txBody>
      </p:sp>
      <p:pic>
        <p:nvPicPr>
          <p:cNvPr id="7" name="Picture 6">
            <a:extLst>
              <a:ext uri="{FF2B5EF4-FFF2-40B4-BE49-F238E27FC236}">
                <a16:creationId xmlns:a16="http://schemas.microsoft.com/office/drawing/2014/main" id="{8AC9B9FD-82DA-9509-4EE8-872A4C5BDF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2214" y="3999030"/>
            <a:ext cx="5611844" cy="2009522"/>
          </a:xfrm>
          <a:prstGeom prst="rect">
            <a:avLst/>
          </a:prstGeom>
          <a:effectLst/>
        </p:spPr>
      </p:pic>
      <p:pic>
        <p:nvPicPr>
          <p:cNvPr id="10" name="Picture Placeholder 9">
            <a:extLst>
              <a:ext uri="{FF2B5EF4-FFF2-40B4-BE49-F238E27FC236}">
                <a16:creationId xmlns:a16="http://schemas.microsoft.com/office/drawing/2014/main" id="{A599BBC7-048F-7D4F-9298-5DF9BFD0119D}"/>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6320282" y="3807070"/>
            <a:ext cx="2514600" cy="2393443"/>
          </a:xfrm>
          <a:ln w="12700">
            <a:solidFill>
              <a:schemeClr val="tx1"/>
            </a:solidFill>
          </a:ln>
        </p:spPr>
      </p:pic>
      <p:pic>
        <p:nvPicPr>
          <p:cNvPr id="6" name="Picture 5">
            <a:extLst>
              <a:ext uri="{FF2B5EF4-FFF2-40B4-BE49-F238E27FC236}">
                <a16:creationId xmlns:a16="http://schemas.microsoft.com/office/drawing/2014/main" id="{7588EC48-5BCC-0CD8-CCB8-CF07C45F0E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0282" y="1016518"/>
            <a:ext cx="2514600" cy="2636600"/>
          </a:xfrm>
          <a:prstGeom prst="rect">
            <a:avLst/>
          </a:prstGeom>
          <a:ln w="12700">
            <a:solidFill>
              <a:schemeClr val="tx1"/>
            </a:solidFill>
          </a:ln>
        </p:spPr>
      </p:pic>
      <p:sp>
        <p:nvSpPr>
          <p:cNvPr id="11" name="TextBox 10">
            <a:extLst>
              <a:ext uri="{FF2B5EF4-FFF2-40B4-BE49-F238E27FC236}">
                <a16:creationId xmlns:a16="http://schemas.microsoft.com/office/drawing/2014/main" id="{70755358-D6B0-2CA2-B14A-054293944B73}"/>
              </a:ext>
            </a:extLst>
          </p:cNvPr>
          <p:cNvSpPr txBox="1"/>
          <p:nvPr/>
        </p:nvSpPr>
        <p:spPr>
          <a:xfrm>
            <a:off x="8856274" y="1713162"/>
            <a:ext cx="858393" cy="1169551"/>
          </a:xfrm>
          <a:prstGeom prst="rect">
            <a:avLst/>
          </a:prstGeom>
          <a:noFill/>
        </p:spPr>
        <p:txBody>
          <a:bodyPr wrap="square" rtlCol="0">
            <a:spAutoFit/>
          </a:bodyPr>
          <a:lstStyle/>
          <a:p>
            <a:r>
              <a:rPr lang="en-US" sz="1000" i="1" dirty="0">
                <a:solidFill>
                  <a:srgbClr val="FFFF99"/>
                </a:solidFill>
              </a:rPr>
              <a:t>Photo credit: Purdue University Weed Science Department</a:t>
            </a:r>
          </a:p>
        </p:txBody>
      </p:sp>
    </p:spTree>
    <p:extLst>
      <p:ext uri="{BB962C8B-B14F-4D97-AF65-F5344CB8AC3E}">
        <p14:creationId xmlns:p14="http://schemas.microsoft.com/office/powerpoint/2010/main" val="398668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1" y="1111429"/>
            <a:ext cx="9604714" cy="900473"/>
          </a:xfrm>
        </p:spPr>
        <p:txBody>
          <a:bodyPr>
            <a:noAutofit/>
          </a:bodyPr>
          <a:lstStyle/>
          <a:p>
            <a:r>
              <a:rPr lang="en-US" b="1">
                <a:effectLst/>
              </a:rPr>
              <a:t>SALT LOSSES to WATER –</a:t>
            </a:r>
            <a:r>
              <a:rPr lang="en-US">
                <a:solidFill>
                  <a:schemeClr val="tx1"/>
                </a:solidFill>
              </a:rPr>
              <a:t>  </a:t>
            </a:r>
            <a:r>
              <a:rPr lang="en-US">
                <a:solidFill>
                  <a:srgbClr val="FFFF99"/>
                </a:solidFill>
              </a:rPr>
              <a:t>S</a:t>
            </a:r>
            <a:r>
              <a:rPr lang="en-US" b="1">
                <a:solidFill>
                  <a:srgbClr val="FFFF99"/>
                </a:solidFill>
                <a:effectLst/>
              </a:rPr>
              <a:t>alts </a:t>
            </a:r>
            <a:r>
              <a:rPr lang="en-US">
                <a:solidFill>
                  <a:srgbClr val="FFFF99"/>
                </a:solidFill>
              </a:rPr>
              <a:t>transported to</a:t>
            </a:r>
            <a:r>
              <a:rPr lang="en-US" b="1">
                <a:solidFill>
                  <a:srgbClr val="FFFF99"/>
                </a:solidFill>
                <a:effectLst/>
              </a:rPr>
              <a:t> ground and surface waters</a:t>
            </a:r>
            <a:br>
              <a:rPr lang="en-US">
                <a:effectLst/>
              </a:rPr>
            </a:br>
            <a:endParaRPr lang="en-US"/>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42438" y="2994090"/>
            <a:ext cx="3916730" cy="264122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566260" y="2011902"/>
            <a:ext cx="4606645" cy="413850"/>
          </a:xfrm>
        </p:spPr>
        <p:txBody>
          <a:bodyPr/>
          <a:lstStyle/>
          <a:p>
            <a:pPr marL="285750" indent="-285750">
              <a:buFont typeface="Arial" panose="020B0604020202020204" pitchFamily="34" charset="0"/>
              <a:buChar char="•"/>
            </a:pPr>
            <a:r>
              <a:rPr lang="en-US" sz="1800">
                <a:solidFill>
                  <a:schemeClr val="bg1"/>
                </a:solidFill>
              </a:rPr>
              <a:t>Not common in Indiana</a:t>
            </a:r>
            <a:endParaRPr lang="en-US" sz="1800">
              <a:solidFill>
                <a:schemeClr val="bg1"/>
              </a:solidFill>
              <a:effectLst/>
            </a:endParaRPr>
          </a:p>
          <a:p>
            <a:endParaRPr lang="en-US"/>
          </a:p>
        </p:txBody>
      </p:sp>
      <p:pic>
        <p:nvPicPr>
          <p:cNvPr id="6" name="Picture 5">
            <a:extLst>
              <a:ext uri="{FF2B5EF4-FFF2-40B4-BE49-F238E27FC236}">
                <a16:creationId xmlns:a16="http://schemas.microsoft.com/office/drawing/2014/main" id="{CAE1D42D-5553-E6A3-CC06-6C33D280AC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395" y="2724690"/>
            <a:ext cx="4608576" cy="1510884"/>
          </a:xfrm>
          <a:prstGeom prst="rect">
            <a:avLst/>
          </a:prstGeom>
          <a:effectLst/>
        </p:spPr>
      </p:pic>
      <p:pic>
        <p:nvPicPr>
          <p:cNvPr id="8" name="Picture 7">
            <a:extLst>
              <a:ext uri="{FF2B5EF4-FFF2-40B4-BE49-F238E27FC236}">
                <a16:creationId xmlns:a16="http://schemas.microsoft.com/office/drawing/2014/main" id="{CCA12DED-66BA-7C4C-ADF3-DBF86E862B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396" y="4419601"/>
            <a:ext cx="4606645" cy="1497540"/>
          </a:xfrm>
          <a:prstGeom prst="rect">
            <a:avLst/>
          </a:prstGeom>
          <a:effectLst/>
        </p:spPr>
      </p:pic>
    </p:spTree>
    <p:extLst>
      <p:ext uri="{BB962C8B-B14F-4D97-AF65-F5344CB8AC3E}">
        <p14:creationId xmlns:p14="http://schemas.microsoft.com/office/powerpoint/2010/main" val="408341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1D449-5E9F-01A2-594F-A848EB3B728D}"/>
              </a:ext>
            </a:extLst>
          </p:cNvPr>
          <p:cNvSpPr>
            <a:spLocks noGrp="1"/>
          </p:cNvSpPr>
          <p:nvPr>
            <p:ph type="title"/>
          </p:nvPr>
        </p:nvSpPr>
        <p:spPr>
          <a:xfrm>
            <a:off x="503237" y="914400"/>
            <a:ext cx="7086600" cy="855980"/>
          </a:xfrm>
        </p:spPr>
        <p:txBody>
          <a:bodyPr>
            <a:normAutofit fontScale="90000"/>
          </a:bodyPr>
          <a:lstStyle/>
          <a:p>
            <a:r>
              <a:rPr lang="en-US" sz="2800">
                <a:latin typeface="Arial Black"/>
              </a:rPr>
              <a:t>What will be the outcomes for Indiana? </a:t>
            </a:r>
            <a:endParaRPr lang="en-US"/>
          </a:p>
        </p:txBody>
      </p:sp>
      <p:sp>
        <p:nvSpPr>
          <p:cNvPr id="4" name="Text Placeholder 3">
            <a:extLst>
              <a:ext uri="{FF2B5EF4-FFF2-40B4-BE49-F238E27FC236}">
                <a16:creationId xmlns:a16="http://schemas.microsoft.com/office/drawing/2014/main" id="{86C66037-60D9-A2C2-62A2-0C6B5A684E4D}"/>
              </a:ext>
            </a:extLst>
          </p:cNvPr>
          <p:cNvSpPr>
            <a:spLocks noGrp="1"/>
          </p:cNvSpPr>
          <p:nvPr>
            <p:ph type="body" sz="half" idx="2"/>
          </p:nvPr>
        </p:nvSpPr>
        <p:spPr>
          <a:xfrm>
            <a:off x="503237" y="1905000"/>
            <a:ext cx="8705374" cy="2558935"/>
          </a:xfrm>
        </p:spPr>
        <p:txBody>
          <a:bodyPr vert="horz" lIns="91440" tIns="45720" rIns="91440" bIns="45720" rtlCol="0" anchor="t">
            <a:normAutofit/>
          </a:bodyPr>
          <a:lstStyle/>
          <a:p>
            <a:pPr marL="342900" indent="-342900">
              <a:buFont typeface="Arial" panose="020B0604020202020204" pitchFamily="34" charset="0"/>
              <a:buChar char="•"/>
            </a:pPr>
            <a:r>
              <a:rPr lang="en-US" sz="2400">
                <a:solidFill>
                  <a:schemeClr val="bg1"/>
                </a:solidFill>
              </a:rPr>
              <a:t>Top 10 resource concerns determined</a:t>
            </a:r>
          </a:p>
          <a:p>
            <a:pPr marL="800100" lvl="1" indent="-342900">
              <a:buFont typeface="Arial" panose="020B0604020202020204" pitchFamily="34" charset="0"/>
              <a:buChar char="•"/>
            </a:pPr>
            <a:r>
              <a:rPr lang="en-US" sz="2200">
                <a:solidFill>
                  <a:schemeClr val="bg1"/>
                </a:solidFill>
                <a:cs typeface="Calibri"/>
              </a:rPr>
              <a:t>Used to prioritize rankings for some NRCS funded programs</a:t>
            </a:r>
          </a:p>
          <a:p>
            <a:pPr marL="1200150" lvl="2" indent="-285750">
              <a:buFont typeface="Arial"/>
              <a:buChar char="•"/>
            </a:pPr>
            <a:r>
              <a:rPr lang="en-US" sz="1800">
                <a:solidFill>
                  <a:schemeClr val="bg1"/>
                </a:solidFill>
              </a:rPr>
              <a:t>Environmental Quality Incentives Program (EQIP)</a:t>
            </a:r>
          </a:p>
          <a:p>
            <a:pPr marL="1200150" lvl="2" indent="-285750">
              <a:buFont typeface="Arial"/>
              <a:buChar char="•"/>
            </a:pPr>
            <a:r>
              <a:rPr lang="en-US" sz="1800">
                <a:solidFill>
                  <a:schemeClr val="bg1"/>
                </a:solidFill>
              </a:rPr>
              <a:t>Conservation Stewardship Program (CSP) </a:t>
            </a:r>
          </a:p>
          <a:p>
            <a:pPr marL="1200150" lvl="2" indent="-285750">
              <a:buFont typeface="Arial"/>
              <a:buChar char="•"/>
            </a:pPr>
            <a:r>
              <a:rPr lang="en-US" sz="1800">
                <a:solidFill>
                  <a:schemeClr val="bg1"/>
                </a:solidFill>
              </a:rPr>
              <a:t>Regional Conservation Partnership Program (RCPP)</a:t>
            </a:r>
            <a:r>
              <a:rPr lang="en-US" sz="1200">
                <a:solidFill>
                  <a:schemeClr val="bg1"/>
                </a:solidFill>
              </a:rPr>
              <a:t> </a:t>
            </a:r>
            <a:endParaRPr lang="en-US" sz="1200">
              <a:solidFill>
                <a:schemeClr val="bg1"/>
              </a:solidFill>
              <a:cs typeface="Calibri"/>
            </a:endParaRPr>
          </a:p>
          <a:p>
            <a:pPr marL="1257300" lvl="2" indent="-342900">
              <a:buFont typeface="Arial" panose="020B0604020202020204" pitchFamily="34" charset="0"/>
              <a:buChar char="•"/>
            </a:pPr>
            <a:endParaRPr lang="en-US" sz="2000">
              <a:solidFill>
                <a:schemeClr val="bg1"/>
              </a:solidFill>
              <a:cs typeface="Calibri"/>
            </a:endParaRPr>
          </a:p>
          <a:p>
            <a:pPr marL="285750" indent="-285750">
              <a:buFontTx/>
              <a:buChar char="-"/>
            </a:pPr>
            <a:endParaRPr lang="en-US" sz="2400">
              <a:solidFill>
                <a:schemeClr val="bg1"/>
              </a:solidFill>
              <a:cs typeface="Calibri"/>
            </a:endParaRPr>
          </a:p>
          <a:p>
            <a:endParaRPr lang="en-US"/>
          </a:p>
        </p:txBody>
      </p:sp>
      <p:sp>
        <p:nvSpPr>
          <p:cNvPr id="5" name="Slide Number Placeholder 4">
            <a:extLst>
              <a:ext uri="{FF2B5EF4-FFF2-40B4-BE49-F238E27FC236}">
                <a16:creationId xmlns:a16="http://schemas.microsoft.com/office/drawing/2014/main" id="{E57CF02C-0334-D32A-F8CB-B3BA541E04D7}"/>
              </a:ext>
            </a:extLst>
          </p:cNvPr>
          <p:cNvSpPr>
            <a:spLocks noGrp="1"/>
          </p:cNvSpPr>
          <p:nvPr>
            <p:ph type="sldNum" sz="quarter" idx="12"/>
          </p:nvPr>
        </p:nvSpPr>
        <p:spPr/>
        <p:txBody>
          <a:bodyPr/>
          <a:lstStyle/>
          <a:p>
            <a:fld id="{2754ED01-E2A0-4C1E-8E21-014B99041579}" type="slidenum">
              <a:rPr lang="en-US" smtClean="0"/>
              <a:pPr/>
              <a:t>3</a:t>
            </a:fld>
            <a:endParaRPr lang="en-US"/>
          </a:p>
        </p:txBody>
      </p:sp>
      <p:pic>
        <p:nvPicPr>
          <p:cNvPr id="7" name="Picture 6">
            <a:extLst>
              <a:ext uri="{FF2B5EF4-FFF2-40B4-BE49-F238E27FC236}">
                <a16:creationId xmlns:a16="http://schemas.microsoft.com/office/drawing/2014/main" id="{12A7CB63-7DE3-1CF9-C2CA-FFDEE03186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896" y="4463935"/>
            <a:ext cx="2960864" cy="1312110"/>
          </a:xfrm>
          <a:prstGeom prst="rect">
            <a:avLst/>
          </a:prstGeom>
          <a:ln w="12700">
            <a:solidFill>
              <a:schemeClr val="tx1">
                <a:lumMod val="95000"/>
                <a:lumOff val="5000"/>
              </a:schemeClr>
            </a:solidFill>
          </a:ln>
        </p:spPr>
      </p:pic>
      <p:pic>
        <p:nvPicPr>
          <p:cNvPr id="9" name="Picture 8">
            <a:extLst>
              <a:ext uri="{FF2B5EF4-FFF2-40B4-BE49-F238E27FC236}">
                <a16:creationId xmlns:a16="http://schemas.microsoft.com/office/drawing/2014/main" id="{256B402D-D779-B17F-069E-2FE8BE203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0169" y="4468205"/>
            <a:ext cx="2821037" cy="1307840"/>
          </a:xfrm>
          <a:prstGeom prst="rect">
            <a:avLst/>
          </a:prstGeom>
          <a:ln w="12700">
            <a:solidFill>
              <a:schemeClr val="tx1">
                <a:lumMod val="95000"/>
                <a:lumOff val="5000"/>
              </a:schemeClr>
            </a:solidFill>
          </a:ln>
        </p:spPr>
      </p:pic>
      <p:pic>
        <p:nvPicPr>
          <p:cNvPr id="3" name="Picture 2">
            <a:extLst>
              <a:ext uri="{FF2B5EF4-FFF2-40B4-BE49-F238E27FC236}">
                <a16:creationId xmlns:a16="http://schemas.microsoft.com/office/drawing/2014/main" id="{BBA8896A-B575-CEF2-9002-0AAF66E091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3615" y="4463014"/>
            <a:ext cx="2629284" cy="1313953"/>
          </a:xfrm>
          <a:prstGeom prst="rect">
            <a:avLst/>
          </a:prstGeom>
          <a:solidFill>
            <a:srgbClr val="000000">
              <a:shade val="95000"/>
            </a:srgbClr>
          </a:solidFill>
          <a:ln w="12700" cap="sq">
            <a:solidFill>
              <a:schemeClr val="tx1"/>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83408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7" y="200895"/>
            <a:ext cx="9597098" cy="1418049"/>
          </a:xfrm>
        </p:spPr>
        <p:txBody>
          <a:bodyPr>
            <a:noAutofit/>
          </a:bodyPr>
          <a:lstStyle/>
          <a:p>
            <a:r>
              <a:rPr lang="en-US" sz="1800" b="1">
                <a:effectLst/>
              </a:rPr>
              <a:t>SOIL QUALITY LIMITATIONS –  </a:t>
            </a:r>
            <a:r>
              <a:rPr lang="en-US" sz="1800">
                <a:solidFill>
                  <a:srgbClr val="FFFF99"/>
                </a:solidFill>
              </a:rPr>
              <a:t>Aggregate instability</a:t>
            </a:r>
            <a:br>
              <a:rPr lang="en-US">
                <a:effectLst/>
              </a:rPr>
            </a:br>
            <a:endParaRPr lang="en-US"/>
          </a:p>
        </p:txBody>
      </p:sp>
      <p:sp>
        <p:nvSpPr>
          <p:cNvPr id="4" name="Text Placeholder 3"/>
          <p:cNvSpPr>
            <a:spLocks noGrp="1"/>
          </p:cNvSpPr>
          <p:nvPr>
            <p:ph type="body" sz="half" idx="2"/>
          </p:nvPr>
        </p:nvSpPr>
        <p:spPr>
          <a:xfrm>
            <a:off x="96177" y="1433146"/>
            <a:ext cx="9258838" cy="2209800"/>
          </a:xfrm>
        </p:spPr>
        <p:txBody>
          <a:bodyPr>
            <a:noAutofit/>
          </a:bodyPr>
          <a:lstStyle/>
          <a:p>
            <a:pPr marL="342900" indent="-342900">
              <a:buFont typeface="Arial" panose="020B0604020202020204" pitchFamily="34" charset="0"/>
              <a:buChar char="•"/>
            </a:pPr>
            <a:r>
              <a:rPr lang="en-US" sz="1800">
                <a:solidFill>
                  <a:schemeClr val="bg1">
                    <a:lumMod val="95000"/>
                  </a:schemeClr>
                </a:solidFill>
              </a:rPr>
              <a:t>Degradation of water stable soil aggregates cause by management resulting in:</a:t>
            </a:r>
          </a:p>
          <a:p>
            <a:pPr marL="800100" lvl="1" indent="-342900">
              <a:buFont typeface="Arial" panose="020B0604020202020204" pitchFamily="34" charset="0"/>
              <a:buChar char="•"/>
            </a:pPr>
            <a:r>
              <a:rPr lang="en-US" sz="1800">
                <a:solidFill>
                  <a:schemeClr val="bg1">
                    <a:lumMod val="95000"/>
                  </a:schemeClr>
                </a:solidFill>
              </a:rPr>
              <a:t>destabilized soil carbon</a:t>
            </a:r>
          </a:p>
          <a:p>
            <a:pPr marL="800100" lvl="1" indent="-342900">
              <a:buFont typeface="Arial" panose="020B0604020202020204" pitchFamily="34" charset="0"/>
              <a:buChar char="•"/>
            </a:pPr>
            <a:r>
              <a:rPr lang="en-US" sz="1800">
                <a:solidFill>
                  <a:schemeClr val="bg1">
                    <a:lumMod val="95000"/>
                  </a:schemeClr>
                </a:solidFill>
              </a:rPr>
              <a:t>increased surface crusting</a:t>
            </a:r>
          </a:p>
          <a:p>
            <a:pPr marL="800100" lvl="1" indent="-342900">
              <a:buFont typeface="Arial" panose="020B0604020202020204" pitchFamily="34" charset="0"/>
              <a:buChar char="•"/>
            </a:pPr>
            <a:r>
              <a:rPr lang="en-US" sz="1800">
                <a:solidFill>
                  <a:schemeClr val="bg1">
                    <a:lumMod val="95000"/>
                  </a:schemeClr>
                </a:solidFill>
              </a:rPr>
              <a:t>reduced water infiltration</a:t>
            </a:r>
          </a:p>
          <a:p>
            <a:pPr marL="800100" lvl="1" indent="-342900">
              <a:buFont typeface="Arial" panose="020B0604020202020204" pitchFamily="34" charset="0"/>
              <a:buChar char="•"/>
            </a:pPr>
            <a:r>
              <a:rPr lang="en-US" sz="1800">
                <a:solidFill>
                  <a:schemeClr val="bg1">
                    <a:lumMod val="95000"/>
                  </a:schemeClr>
                </a:solidFill>
              </a:rPr>
              <a:t>reduced water holding capacity and aeration</a:t>
            </a:r>
          </a:p>
          <a:p>
            <a:pPr marL="800100" lvl="1" indent="-342900">
              <a:buFont typeface="Arial" panose="020B0604020202020204" pitchFamily="34" charset="0"/>
              <a:buChar char="•"/>
            </a:pPr>
            <a:r>
              <a:rPr lang="en-US" sz="1800">
                <a:solidFill>
                  <a:schemeClr val="bg1">
                    <a:lumMod val="95000"/>
                  </a:schemeClr>
                </a:solidFill>
              </a:rPr>
              <a:t>depressed resilience to extreme weather</a:t>
            </a:r>
          </a:p>
          <a:p>
            <a:pPr marL="800100" lvl="1" indent="-342900">
              <a:buFont typeface="Arial" panose="020B0604020202020204" pitchFamily="34" charset="0"/>
              <a:buChar char="•"/>
            </a:pPr>
            <a:r>
              <a:rPr lang="en-US" sz="1800">
                <a:solidFill>
                  <a:schemeClr val="bg1">
                    <a:lumMod val="95000"/>
                  </a:schemeClr>
                </a:solidFill>
              </a:rPr>
              <a:t>increased ponding and flooding</a:t>
            </a:r>
          </a:p>
          <a:p>
            <a:pPr marL="800100" lvl="1" indent="-342900">
              <a:buFont typeface="Arial" panose="020B0604020202020204" pitchFamily="34" charset="0"/>
              <a:buChar char="•"/>
            </a:pPr>
            <a:r>
              <a:rPr lang="en-US" sz="1800">
                <a:solidFill>
                  <a:schemeClr val="bg1">
                    <a:lumMod val="95000"/>
                  </a:schemeClr>
                </a:solidFill>
              </a:rPr>
              <a:t>increased soil erosion and plant stress</a:t>
            </a:r>
          </a:p>
          <a:p>
            <a:pPr marL="800100" lvl="1" indent="-342900">
              <a:buFont typeface="Arial" panose="020B0604020202020204" pitchFamily="34" charset="0"/>
              <a:buChar char="•"/>
            </a:pPr>
            <a:r>
              <a:rPr lang="en-US" sz="1800">
                <a:solidFill>
                  <a:schemeClr val="bg1">
                    <a:lumMod val="95000"/>
                  </a:schemeClr>
                </a:solidFill>
              </a:rPr>
              <a:t>reduced soil biological activity</a:t>
            </a:r>
          </a:p>
        </p:txBody>
      </p:sp>
      <p:pic>
        <p:nvPicPr>
          <p:cNvPr id="5" name="Picture 4">
            <a:extLst>
              <a:ext uri="{FF2B5EF4-FFF2-40B4-BE49-F238E27FC236}">
                <a16:creationId xmlns:a16="http://schemas.microsoft.com/office/drawing/2014/main" id="{44A9C608-8912-C72F-29E8-D36A21995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1779" y="4280082"/>
            <a:ext cx="2636999" cy="2008311"/>
          </a:xfrm>
          <a:prstGeom prst="rect">
            <a:avLst/>
          </a:prstGeom>
          <a:ln w="12700">
            <a:solidFill>
              <a:schemeClr val="tx1">
                <a:lumMod val="95000"/>
                <a:lumOff val="5000"/>
              </a:schemeClr>
            </a:solidFill>
          </a:ln>
        </p:spPr>
      </p:pic>
      <p:pic>
        <p:nvPicPr>
          <p:cNvPr id="10" name="Picture 9">
            <a:extLst>
              <a:ext uri="{FF2B5EF4-FFF2-40B4-BE49-F238E27FC236}">
                <a16:creationId xmlns:a16="http://schemas.microsoft.com/office/drawing/2014/main" id="{0D91E8C5-B9C8-0B76-BB15-5FF343F1D6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414" y="2018688"/>
            <a:ext cx="4087731" cy="2107842"/>
          </a:xfrm>
          <a:prstGeom prst="rect">
            <a:avLst/>
          </a:prstGeom>
          <a:effectLst/>
        </p:spPr>
      </p:pic>
    </p:spTree>
    <p:extLst>
      <p:ext uri="{BB962C8B-B14F-4D97-AF65-F5344CB8AC3E}">
        <p14:creationId xmlns:p14="http://schemas.microsoft.com/office/powerpoint/2010/main" val="378646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51" y="1193461"/>
            <a:ext cx="7648192" cy="801057"/>
          </a:xfrm>
        </p:spPr>
        <p:txBody>
          <a:bodyPr>
            <a:noAutofit/>
          </a:bodyPr>
          <a:lstStyle/>
          <a:p>
            <a:r>
              <a:rPr lang="en-US" sz="1800" b="1">
                <a:effectLst/>
              </a:rPr>
              <a:t>SOIL QUALITY LIMITATIONS – </a:t>
            </a:r>
            <a:r>
              <a:rPr lang="en-US" sz="1800" b="1">
                <a:solidFill>
                  <a:srgbClr val="FFFF99"/>
                </a:solidFill>
                <a:effectLst/>
              </a:rPr>
              <a:t>Compaction</a:t>
            </a:r>
            <a:br>
              <a:rPr lang="en-US" sz="2800">
                <a:effectLst/>
              </a:rPr>
            </a:br>
            <a:endParaRPr lang="en-US" sz="2800"/>
          </a:p>
        </p:txBody>
      </p:sp>
      <p:sp>
        <p:nvSpPr>
          <p:cNvPr id="4" name="Text Placeholder 3"/>
          <p:cNvSpPr>
            <a:spLocks noGrp="1"/>
          </p:cNvSpPr>
          <p:nvPr>
            <p:ph type="body" sz="half" idx="2"/>
          </p:nvPr>
        </p:nvSpPr>
        <p:spPr>
          <a:xfrm>
            <a:off x="732667" y="1838227"/>
            <a:ext cx="3878493" cy="1219200"/>
          </a:xfrm>
        </p:spPr>
        <p:txBody>
          <a:bodyPr>
            <a:noAutofit/>
          </a:bodyPr>
          <a:lstStyle/>
          <a:p>
            <a:pPr marL="285750" indent="-285750">
              <a:buFont typeface="Arial" panose="020B0604020202020204" pitchFamily="34" charset="0"/>
              <a:buChar char="•"/>
            </a:pPr>
            <a:r>
              <a:rPr lang="en-US" sz="1800" dirty="0">
                <a:solidFill>
                  <a:schemeClr val="bg1"/>
                </a:solidFill>
                <a:effectLst/>
              </a:rPr>
              <a:t>Soil compaction from equipment and </a:t>
            </a:r>
            <a:r>
              <a:rPr lang="en-US" sz="1800" dirty="0">
                <a:solidFill>
                  <a:schemeClr val="bg1"/>
                </a:solidFill>
              </a:rPr>
              <a:t>Livestock</a:t>
            </a:r>
            <a:endParaRPr lang="en-US" sz="1800" dirty="0">
              <a:solidFill>
                <a:schemeClr val="bg1"/>
              </a:solidFill>
              <a:effectLst/>
            </a:endParaRPr>
          </a:p>
          <a:p>
            <a:pPr marL="285750" indent="-285750">
              <a:buFont typeface="Arial" panose="020B0604020202020204" pitchFamily="34" charset="0"/>
              <a:buChar char="•"/>
            </a:pPr>
            <a:r>
              <a:rPr lang="en-US" sz="1800" dirty="0">
                <a:solidFill>
                  <a:schemeClr val="bg1"/>
                </a:solidFill>
              </a:rPr>
              <a:t>R</a:t>
            </a:r>
            <a:r>
              <a:rPr lang="en-US" sz="1800" dirty="0">
                <a:solidFill>
                  <a:schemeClr val="bg1"/>
                </a:solidFill>
                <a:effectLst/>
              </a:rPr>
              <a:t>esulting in:</a:t>
            </a:r>
          </a:p>
          <a:p>
            <a:pPr marL="742950" lvl="1" indent="-285750">
              <a:buFont typeface="Arial" panose="020B0604020202020204" pitchFamily="34" charset="0"/>
              <a:buChar char="•"/>
            </a:pPr>
            <a:r>
              <a:rPr lang="en-US" sz="1600" dirty="0">
                <a:solidFill>
                  <a:schemeClr val="bg1"/>
                </a:solidFill>
                <a:effectLst/>
              </a:rPr>
              <a:t>decreased rooting depth</a:t>
            </a:r>
          </a:p>
          <a:p>
            <a:pPr marL="742950" lvl="1" indent="-285750">
              <a:buFont typeface="Arial" panose="020B0604020202020204" pitchFamily="34" charset="0"/>
              <a:buChar char="•"/>
            </a:pPr>
            <a:r>
              <a:rPr lang="en-US" sz="1600" dirty="0">
                <a:solidFill>
                  <a:schemeClr val="bg1"/>
                </a:solidFill>
                <a:effectLst/>
              </a:rPr>
              <a:t>reduc</a:t>
            </a:r>
            <a:r>
              <a:rPr lang="en-US" sz="1600" dirty="0">
                <a:solidFill>
                  <a:schemeClr val="bg1"/>
                </a:solidFill>
              </a:rPr>
              <a:t>ed</a:t>
            </a:r>
            <a:r>
              <a:rPr lang="en-US" sz="1600" dirty="0">
                <a:solidFill>
                  <a:schemeClr val="bg1"/>
                </a:solidFill>
                <a:effectLst/>
              </a:rPr>
              <a:t> water infiltration</a:t>
            </a:r>
          </a:p>
          <a:p>
            <a:pPr marL="742950" lvl="1" indent="-285750">
              <a:buFont typeface="Arial" panose="020B0604020202020204" pitchFamily="34" charset="0"/>
              <a:buChar char="•"/>
            </a:pPr>
            <a:r>
              <a:rPr lang="en-US" sz="1600" dirty="0">
                <a:solidFill>
                  <a:schemeClr val="bg1"/>
                </a:solidFill>
              </a:rPr>
              <a:t>reduced </a:t>
            </a:r>
            <a:r>
              <a:rPr lang="en-US" sz="1600" dirty="0">
                <a:solidFill>
                  <a:schemeClr val="bg1"/>
                </a:solidFill>
                <a:effectLst/>
              </a:rPr>
              <a:t>soil biological activity</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1502" y="4042156"/>
            <a:ext cx="3313022" cy="206031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67454D8-E458-4C94-78DC-7290BECD8488}"/>
              </a:ext>
            </a:extLst>
          </p:cNvPr>
          <p:cNvPicPr>
            <a:picLocks noChangeAspect="1"/>
          </p:cNvPicPr>
          <p:nvPr/>
        </p:nvPicPr>
        <p:blipFill>
          <a:blip r:embed="rId4"/>
          <a:stretch>
            <a:fillRect/>
          </a:stretch>
        </p:blipFill>
        <p:spPr>
          <a:xfrm>
            <a:off x="178751" y="3952973"/>
            <a:ext cx="5753903" cy="2238687"/>
          </a:xfrm>
          <a:prstGeom prst="rect">
            <a:avLst/>
          </a:prstGeom>
          <a:effectLst/>
        </p:spPr>
      </p:pic>
      <p:pic>
        <p:nvPicPr>
          <p:cNvPr id="3" name="Picture 2">
            <a:extLst>
              <a:ext uri="{FF2B5EF4-FFF2-40B4-BE49-F238E27FC236}">
                <a16:creationId xmlns:a16="http://schemas.microsoft.com/office/drawing/2014/main" id="{EA6EDEAE-0378-B707-5D4F-00BB2D332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1879" y="1285519"/>
            <a:ext cx="3310128" cy="2480907"/>
          </a:xfrm>
          <a:prstGeom prst="rect">
            <a:avLst/>
          </a:prstGeom>
          <a:ln w="12700">
            <a:solidFill>
              <a:schemeClr val="tx1"/>
            </a:solidFill>
          </a:ln>
        </p:spPr>
      </p:pic>
    </p:spTree>
    <p:extLst>
      <p:ext uri="{BB962C8B-B14F-4D97-AF65-F5344CB8AC3E}">
        <p14:creationId xmlns:p14="http://schemas.microsoft.com/office/powerpoint/2010/main" val="3652173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74" y="1106260"/>
            <a:ext cx="9358801" cy="767862"/>
          </a:xfrm>
        </p:spPr>
        <p:txBody>
          <a:bodyPr>
            <a:noAutofit/>
          </a:bodyPr>
          <a:lstStyle/>
          <a:p>
            <a:r>
              <a:rPr lang="en-US" b="1">
                <a:effectLst/>
              </a:rPr>
              <a:t>SOIL </a:t>
            </a:r>
            <a:r>
              <a:rPr lang="en-US" sz="1800" b="1">
                <a:effectLst/>
              </a:rPr>
              <a:t>QUALITY LIMITATIONS – </a:t>
            </a:r>
            <a:r>
              <a:rPr lang="en-US" sz="1800" b="1">
                <a:solidFill>
                  <a:srgbClr val="FFFF99"/>
                </a:solidFill>
                <a:effectLst/>
              </a:rPr>
              <a:t>Concentration of salts or other chemicals</a:t>
            </a:r>
            <a:endParaRPr lang="en-US" sz="1800">
              <a:solidFill>
                <a:srgbClr val="FFFF99"/>
              </a:solidFill>
              <a:effectLst/>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03093" y="2920820"/>
            <a:ext cx="3780521" cy="257069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813898" y="2297723"/>
            <a:ext cx="4587509" cy="2438400"/>
          </a:xfrm>
        </p:spPr>
        <p:txBody>
          <a:bodyPr>
            <a:noAutofit/>
          </a:bodyPr>
          <a:lstStyle/>
          <a:p>
            <a:pPr marL="285750" indent="-285750">
              <a:buFont typeface="Arial" panose="020B0604020202020204" pitchFamily="34" charset="0"/>
              <a:buChar char="•"/>
            </a:pPr>
            <a:r>
              <a:rPr lang="en-US" sz="1800">
                <a:solidFill>
                  <a:schemeClr val="bg1"/>
                </a:solidFill>
              </a:rPr>
              <a:t>L</a:t>
            </a:r>
            <a:r>
              <a:rPr lang="en-US" sz="1800">
                <a:solidFill>
                  <a:schemeClr val="bg1"/>
                </a:solidFill>
                <a:effectLst/>
              </a:rPr>
              <a:t>eads to soil salinity and/or </a:t>
            </a:r>
            <a:r>
              <a:rPr lang="en-US" sz="1800" err="1">
                <a:solidFill>
                  <a:schemeClr val="bg1"/>
                </a:solidFill>
                <a:effectLst/>
              </a:rPr>
              <a:t>sodicity</a:t>
            </a:r>
            <a:r>
              <a:rPr lang="en-US" sz="1800">
                <a:solidFill>
                  <a:schemeClr val="bg1"/>
                </a:solidFill>
                <a:effectLst/>
              </a:rPr>
              <a:t> </a:t>
            </a:r>
          </a:p>
          <a:p>
            <a:pPr marL="285750" indent="-285750">
              <a:buFont typeface="Arial" panose="020B0604020202020204" pitchFamily="34" charset="0"/>
              <a:buChar char="•"/>
            </a:pPr>
            <a:r>
              <a:rPr lang="en-US" sz="1800">
                <a:solidFill>
                  <a:srgbClr val="FFFF00"/>
                </a:solidFill>
              </a:rPr>
              <a:t>Not common in Indiana</a:t>
            </a:r>
          </a:p>
        </p:txBody>
      </p:sp>
      <p:pic>
        <p:nvPicPr>
          <p:cNvPr id="3" name="Picture 2">
            <a:extLst>
              <a:ext uri="{FF2B5EF4-FFF2-40B4-BE49-F238E27FC236}">
                <a16:creationId xmlns:a16="http://schemas.microsoft.com/office/drawing/2014/main" id="{1B87316F-7D7D-B1EB-DECF-35E6C29363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813" y="3749282"/>
            <a:ext cx="5296397" cy="1742236"/>
          </a:xfrm>
          <a:prstGeom prst="rect">
            <a:avLst/>
          </a:prstGeom>
          <a:effectLst/>
        </p:spPr>
      </p:pic>
    </p:spTree>
    <p:extLst>
      <p:ext uri="{BB962C8B-B14F-4D97-AF65-F5344CB8AC3E}">
        <p14:creationId xmlns:p14="http://schemas.microsoft.com/office/powerpoint/2010/main" val="3273107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804008"/>
            <a:ext cx="9571038" cy="892907"/>
          </a:xfrm>
        </p:spPr>
        <p:txBody>
          <a:bodyPr>
            <a:noAutofit/>
          </a:bodyPr>
          <a:lstStyle/>
          <a:p>
            <a:r>
              <a:rPr lang="en-US" sz="1800" b="1">
                <a:effectLst/>
              </a:rPr>
              <a:t>SOIL QUALITY LIMITATIONS – </a:t>
            </a:r>
            <a:r>
              <a:rPr lang="en-US" sz="1800" b="1">
                <a:solidFill>
                  <a:srgbClr val="FFFF99"/>
                </a:solidFill>
                <a:effectLst/>
              </a:rPr>
              <a:t>Organic matter depletion </a:t>
            </a:r>
            <a:br>
              <a:rPr lang="en-US">
                <a:effectLst/>
              </a:rPr>
            </a:br>
            <a:endParaRPr lang="en-US"/>
          </a:p>
        </p:txBody>
      </p:sp>
      <p:sp>
        <p:nvSpPr>
          <p:cNvPr id="4" name="Text Placeholder 3"/>
          <p:cNvSpPr>
            <a:spLocks noGrp="1"/>
          </p:cNvSpPr>
          <p:nvPr>
            <p:ph type="body" sz="half" idx="2"/>
          </p:nvPr>
        </p:nvSpPr>
        <p:spPr>
          <a:xfrm>
            <a:off x="283526" y="1530326"/>
            <a:ext cx="9097866" cy="1458595"/>
          </a:xfrm>
        </p:spPr>
        <p:txBody>
          <a:bodyPr>
            <a:noAutofit/>
          </a:bodyPr>
          <a:lstStyle/>
          <a:p>
            <a:pPr marL="342900" indent="-342900">
              <a:buFont typeface="Arial" panose="020B0604020202020204" pitchFamily="34" charset="0"/>
              <a:buChar char="•"/>
            </a:pPr>
            <a:r>
              <a:rPr lang="en-US" sz="1800">
                <a:solidFill>
                  <a:schemeClr val="bg1"/>
                </a:solidFill>
              </a:rPr>
              <a:t>Management-induced depletion of any/all pools of soil organic matter </a:t>
            </a:r>
          </a:p>
          <a:p>
            <a:pPr marL="342900" indent="-342900">
              <a:buFont typeface="Arial" panose="020B0604020202020204" pitchFamily="34" charset="0"/>
              <a:buChar char="•"/>
            </a:pPr>
            <a:r>
              <a:rPr lang="en-US" sz="1800">
                <a:solidFill>
                  <a:schemeClr val="bg1"/>
                </a:solidFill>
              </a:rPr>
              <a:t>Results in limited soil function and processes:</a:t>
            </a:r>
          </a:p>
          <a:p>
            <a:pPr marL="800100" lvl="1" indent="-342900">
              <a:buFont typeface="Arial" panose="020B0604020202020204" pitchFamily="34" charset="0"/>
              <a:buChar char="•"/>
            </a:pPr>
            <a:r>
              <a:rPr lang="en-US" sz="1800">
                <a:solidFill>
                  <a:schemeClr val="bg1"/>
                </a:solidFill>
              </a:rPr>
              <a:t>decreased plant productivity</a:t>
            </a:r>
          </a:p>
          <a:p>
            <a:pPr marL="800100" lvl="1" indent="-342900">
              <a:buFont typeface="Arial" panose="020B0604020202020204" pitchFamily="34" charset="0"/>
              <a:buChar char="•"/>
            </a:pPr>
            <a:r>
              <a:rPr lang="en-US" sz="1800">
                <a:solidFill>
                  <a:schemeClr val="bg1"/>
                </a:solidFill>
              </a:rPr>
              <a:t>decreased biological activity</a:t>
            </a:r>
          </a:p>
          <a:p>
            <a:pPr marL="800100" lvl="1" indent="-342900">
              <a:buFont typeface="Arial" panose="020B0604020202020204" pitchFamily="34" charset="0"/>
              <a:buChar char="•"/>
            </a:pPr>
            <a:r>
              <a:rPr lang="en-US" sz="1800">
                <a:solidFill>
                  <a:schemeClr val="bg1"/>
                </a:solidFill>
              </a:rPr>
              <a:t>decreased water and nutrient cycling</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6571" y="3346895"/>
            <a:ext cx="3883178" cy="271576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2CD8884-0974-9F00-CF05-6615BE4B3F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526" y="3346895"/>
            <a:ext cx="5005970" cy="2713981"/>
          </a:xfrm>
          <a:prstGeom prst="rect">
            <a:avLst/>
          </a:prstGeom>
          <a:effectLst/>
        </p:spPr>
      </p:pic>
    </p:spTree>
    <p:extLst>
      <p:ext uri="{BB962C8B-B14F-4D97-AF65-F5344CB8AC3E}">
        <p14:creationId xmlns:p14="http://schemas.microsoft.com/office/powerpoint/2010/main" val="346152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 y="543120"/>
            <a:ext cx="9448801" cy="1219200"/>
          </a:xfrm>
        </p:spPr>
        <p:txBody>
          <a:bodyPr>
            <a:noAutofit/>
          </a:bodyPr>
          <a:lstStyle/>
          <a:p>
            <a:r>
              <a:rPr lang="en-US" sz="1800" b="1">
                <a:effectLst/>
              </a:rPr>
              <a:t>SOIL QUALITY LIMITATIONS – </a:t>
            </a:r>
            <a:r>
              <a:rPr lang="en-US" sz="1800" b="1">
                <a:solidFill>
                  <a:srgbClr val="FFFF99"/>
                </a:solidFill>
                <a:effectLst/>
              </a:rPr>
              <a:t> </a:t>
            </a:r>
            <a:r>
              <a:rPr lang="en-US" sz="1800">
                <a:solidFill>
                  <a:srgbClr val="FFFF99"/>
                </a:solidFill>
              </a:rPr>
              <a:t>S</a:t>
            </a:r>
            <a:r>
              <a:rPr lang="en-US" sz="1800" b="1">
                <a:solidFill>
                  <a:srgbClr val="FFFF99"/>
                </a:solidFill>
                <a:effectLst/>
              </a:rPr>
              <a:t>oil organism </a:t>
            </a:r>
            <a:r>
              <a:rPr lang="en-US" sz="1800">
                <a:solidFill>
                  <a:srgbClr val="FFFF99"/>
                </a:solidFill>
              </a:rPr>
              <a:t>h</a:t>
            </a:r>
            <a:r>
              <a:rPr lang="en-US" sz="1800" b="1">
                <a:solidFill>
                  <a:srgbClr val="FFFF99"/>
                </a:solidFill>
                <a:effectLst/>
              </a:rPr>
              <a:t>abitat </a:t>
            </a:r>
            <a:r>
              <a:rPr lang="en-US" sz="1800">
                <a:solidFill>
                  <a:srgbClr val="FFFF99"/>
                </a:solidFill>
              </a:rPr>
              <a:t>l</a:t>
            </a:r>
            <a:r>
              <a:rPr lang="en-US" sz="1800" b="1">
                <a:solidFill>
                  <a:srgbClr val="FFFF99"/>
                </a:solidFill>
                <a:effectLst/>
              </a:rPr>
              <a:t>oss or degradation</a:t>
            </a:r>
            <a:br>
              <a:rPr lang="en-US">
                <a:effectLst/>
              </a:rPr>
            </a:br>
            <a:endParaRPr lang="en-US"/>
          </a:p>
        </p:txBody>
      </p:sp>
      <p:sp>
        <p:nvSpPr>
          <p:cNvPr id="4" name="Text Placeholder 3"/>
          <p:cNvSpPr>
            <a:spLocks noGrp="1"/>
          </p:cNvSpPr>
          <p:nvPr>
            <p:ph type="body" sz="half" idx="2"/>
          </p:nvPr>
        </p:nvSpPr>
        <p:spPr>
          <a:xfrm>
            <a:off x="344547" y="1657079"/>
            <a:ext cx="9004179" cy="1849316"/>
          </a:xfrm>
        </p:spPr>
        <p:txBody>
          <a:bodyPr>
            <a:noAutofit/>
          </a:bodyPr>
          <a:lstStyle/>
          <a:p>
            <a:pPr marL="342900" indent="-342900">
              <a:buFont typeface="Arial" panose="020B0604020202020204" pitchFamily="34" charset="0"/>
              <a:buChar char="•"/>
            </a:pPr>
            <a:r>
              <a:rPr lang="en-US" sz="1800">
                <a:solidFill>
                  <a:schemeClr val="bg1"/>
                </a:solidFill>
              </a:rPr>
              <a:t>Inadequate food, cover, space, shelter and/or water for beneficial soil organisms</a:t>
            </a:r>
          </a:p>
          <a:p>
            <a:pPr marL="800100" lvl="1" indent="-342900">
              <a:buFont typeface="Arial" panose="020B0604020202020204" pitchFamily="34" charset="0"/>
              <a:buChar char="•"/>
            </a:pPr>
            <a:r>
              <a:rPr lang="en-US" sz="1800">
                <a:solidFill>
                  <a:schemeClr val="bg1"/>
                </a:solidFill>
              </a:rPr>
              <a:t>quantity</a:t>
            </a:r>
          </a:p>
          <a:p>
            <a:pPr marL="800100" lvl="1" indent="-342900">
              <a:buFont typeface="Arial" panose="020B0604020202020204" pitchFamily="34" charset="0"/>
              <a:buChar char="•"/>
            </a:pPr>
            <a:r>
              <a:rPr lang="en-US" sz="1800">
                <a:solidFill>
                  <a:schemeClr val="bg1"/>
                </a:solidFill>
              </a:rPr>
              <a:t>quality</a:t>
            </a:r>
          </a:p>
          <a:p>
            <a:pPr marL="800100" lvl="1" indent="-342900">
              <a:buFont typeface="Arial" panose="020B0604020202020204" pitchFamily="34" charset="0"/>
              <a:buChar char="•"/>
            </a:pPr>
            <a:r>
              <a:rPr lang="en-US" sz="1800">
                <a:solidFill>
                  <a:schemeClr val="bg1"/>
                </a:solidFill>
              </a:rPr>
              <a:t>diversity</a:t>
            </a:r>
          </a:p>
          <a:p>
            <a:pPr marL="800100" lvl="1" indent="-342900">
              <a:buFont typeface="Arial" panose="020B0604020202020204" pitchFamily="34" charset="0"/>
              <a:buChar char="•"/>
            </a:pPr>
            <a:r>
              <a:rPr lang="en-US" sz="1800">
                <a:solidFill>
                  <a:schemeClr val="bg1"/>
                </a:solidFill>
              </a:rPr>
              <a:t>connectivity</a:t>
            </a:r>
          </a:p>
        </p:txBody>
      </p:sp>
      <p:pic>
        <p:nvPicPr>
          <p:cNvPr id="5" name="Picture 4">
            <a:extLst>
              <a:ext uri="{FF2B5EF4-FFF2-40B4-BE49-F238E27FC236}">
                <a16:creationId xmlns:a16="http://schemas.microsoft.com/office/drawing/2014/main" id="{5235CD43-DF8B-0049-16B3-B55967EED6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4083" y="3627112"/>
            <a:ext cx="3774643" cy="2359152"/>
          </a:xfrm>
          <a:prstGeom prst="rect">
            <a:avLst/>
          </a:prstGeom>
          <a:ln w="12700">
            <a:solidFill>
              <a:schemeClr val="tx1">
                <a:lumMod val="95000"/>
                <a:lumOff val="5000"/>
              </a:schemeClr>
            </a:solidFill>
          </a:ln>
        </p:spPr>
      </p:pic>
      <p:pic>
        <p:nvPicPr>
          <p:cNvPr id="8" name="Picture 7">
            <a:extLst>
              <a:ext uri="{FF2B5EF4-FFF2-40B4-BE49-F238E27FC236}">
                <a16:creationId xmlns:a16="http://schemas.microsoft.com/office/drawing/2014/main" id="{955F3BAF-E30E-A578-4398-732F3E4EF8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547" y="3627112"/>
            <a:ext cx="4893137" cy="2354472"/>
          </a:xfrm>
          <a:prstGeom prst="rect">
            <a:avLst/>
          </a:prstGeom>
          <a:effectLst/>
        </p:spPr>
      </p:pic>
    </p:spTree>
    <p:extLst>
      <p:ext uri="{BB962C8B-B14F-4D97-AF65-F5344CB8AC3E}">
        <p14:creationId xmlns:p14="http://schemas.microsoft.com/office/powerpoint/2010/main" val="3940342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22" y="1075917"/>
            <a:ext cx="9783469" cy="491100"/>
          </a:xfrm>
        </p:spPr>
        <p:txBody>
          <a:bodyPr>
            <a:noAutofit/>
          </a:bodyPr>
          <a:lstStyle/>
          <a:p>
            <a:r>
              <a:rPr lang="en-US" sz="1800" b="1">
                <a:effectLst/>
              </a:rPr>
              <a:t>SOIL QUALITY LIMITATIONS – </a:t>
            </a:r>
            <a:r>
              <a:rPr lang="en-US" sz="1800" b="1">
                <a:solidFill>
                  <a:srgbClr val="FFFF99"/>
                </a:solidFill>
                <a:effectLst/>
              </a:rPr>
              <a:t>Subsidence</a:t>
            </a:r>
            <a:endParaRPr lang="en-US" sz="1800">
              <a:solidFill>
                <a:srgbClr val="FFFF99"/>
              </a:solidFill>
              <a:effectLst/>
            </a:endParaRPr>
          </a:p>
        </p:txBody>
      </p:sp>
      <p:sp>
        <p:nvSpPr>
          <p:cNvPr id="4" name="Text Placeholder 3"/>
          <p:cNvSpPr>
            <a:spLocks noGrp="1"/>
          </p:cNvSpPr>
          <p:nvPr>
            <p:ph type="body" sz="half" idx="2"/>
          </p:nvPr>
        </p:nvSpPr>
        <p:spPr>
          <a:xfrm>
            <a:off x="374916" y="1913460"/>
            <a:ext cx="5581040" cy="1941493"/>
          </a:xfrm>
        </p:spPr>
        <p:txBody>
          <a:bodyPr>
            <a:noAutofit/>
          </a:bodyPr>
          <a:lstStyle/>
          <a:p>
            <a:pPr marL="285750" indent="-285750">
              <a:buFont typeface="Arial" panose="020B0604020202020204" pitchFamily="34" charset="0"/>
              <a:buChar char="•"/>
            </a:pPr>
            <a:r>
              <a:rPr lang="en-US" sz="1800" dirty="0">
                <a:solidFill>
                  <a:schemeClr val="bg1"/>
                </a:solidFill>
                <a:effectLst/>
              </a:rPr>
              <a:t>Loss of volume and depth of organic soils </a:t>
            </a:r>
          </a:p>
          <a:p>
            <a:pPr marL="285750" indent="-285750">
              <a:buFont typeface="Arial" panose="020B0604020202020204" pitchFamily="34" charset="0"/>
              <a:buChar char="•"/>
            </a:pPr>
            <a:r>
              <a:rPr lang="en-US" sz="1800" dirty="0">
                <a:solidFill>
                  <a:schemeClr val="bg1"/>
                </a:solidFill>
              </a:rPr>
              <a:t>O</a:t>
            </a:r>
            <a:r>
              <a:rPr lang="en-US" sz="1800" dirty="0">
                <a:solidFill>
                  <a:schemeClr val="bg1"/>
                </a:solidFill>
                <a:effectLst/>
              </a:rPr>
              <a:t>xidation caused by above normal microbial activity</a:t>
            </a:r>
          </a:p>
          <a:p>
            <a:pPr marL="285750" indent="-285750">
              <a:buFont typeface="Arial" panose="020B0604020202020204" pitchFamily="34" charset="0"/>
              <a:buChar char="•"/>
            </a:pPr>
            <a:r>
              <a:rPr lang="en-US" sz="1800" dirty="0">
                <a:solidFill>
                  <a:schemeClr val="bg1"/>
                </a:solidFill>
              </a:rPr>
              <a:t>Caused from:</a:t>
            </a:r>
            <a:r>
              <a:rPr lang="en-US" sz="1800" dirty="0">
                <a:solidFill>
                  <a:schemeClr val="bg1"/>
                </a:solidFill>
                <a:effectLst/>
              </a:rPr>
              <a:t> </a:t>
            </a:r>
          </a:p>
          <a:p>
            <a:pPr marL="742950" lvl="1" indent="-285750">
              <a:buFont typeface="Arial" panose="020B0604020202020204" pitchFamily="34" charset="0"/>
              <a:buChar char="•"/>
            </a:pPr>
            <a:r>
              <a:rPr lang="en-US" sz="1800" dirty="0">
                <a:solidFill>
                  <a:schemeClr val="bg1"/>
                </a:solidFill>
                <a:effectLst/>
              </a:rPr>
              <a:t>excessive water drainage</a:t>
            </a:r>
            <a:endParaRPr lang="en-US" sz="1800" dirty="0">
              <a:solidFill>
                <a:schemeClr val="bg1"/>
              </a:solidFill>
            </a:endParaRPr>
          </a:p>
          <a:p>
            <a:pPr marL="742950" lvl="1" indent="-285750">
              <a:buFont typeface="Arial" panose="020B0604020202020204" pitchFamily="34" charset="0"/>
              <a:buChar char="•"/>
            </a:pPr>
            <a:r>
              <a:rPr lang="en-US" sz="1800" dirty="0">
                <a:solidFill>
                  <a:schemeClr val="bg1"/>
                </a:solidFill>
                <a:effectLst/>
              </a:rPr>
              <a:t>soil disturbance</a:t>
            </a:r>
          </a:p>
          <a:p>
            <a:pPr marL="742950" lvl="1" indent="-285750">
              <a:buFont typeface="Arial" panose="020B0604020202020204" pitchFamily="34" charset="0"/>
              <a:buChar char="•"/>
            </a:pPr>
            <a:r>
              <a:rPr lang="en-US" sz="1800" dirty="0">
                <a:solidFill>
                  <a:schemeClr val="bg1"/>
                </a:solidFill>
                <a:effectLst/>
              </a:rPr>
              <a:t>extended drought</a:t>
            </a:r>
          </a:p>
          <a:p>
            <a:pPr marL="285750" indent="-285750">
              <a:buFont typeface="Arial" panose="020B0604020202020204" pitchFamily="34" charset="0"/>
              <a:buChar char="•"/>
            </a:pPr>
            <a:endParaRPr lang="en-US" dirty="0"/>
          </a:p>
        </p:txBody>
      </p:sp>
      <p:pic>
        <p:nvPicPr>
          <p:cNvPr id="3" name="Picture Placeholder 2"/>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409592" y="1913460"/>
            <a:ext cx="3106890" cy="392971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8D341489-FECE-D4A1-37F0-759093EA725F}"/>
              </a:ext>
            </a:extLst>
          </p:cNvPr>
          <p:cNvPicPr>
            <a:picLocks noChangeAspect="1"/>
          </p:cNvPicPr>
          <p:nvPr/>
        </p:nvPicPr>
        <p:blipFill>
          <a:blip r:embed="rId3"/>
          <a:stretch>
            <a:fillRect/>
          </a:stretch>
        </p:blipFill>
        <p:spPr>
          <a:xfrm>
            <a:off x="283722" y="4252274"/>
            <a:ext cx="5763429" cy="1590897"/>
          </a:xfrm>
          <a:prstGeom prst="rect">
            <a:avLst/>
          </a:prstGeom>
          <a:effectLst/>
        </p:spPr>
      </p:pic>
    </p:spTree>
    <p:extLst>
      <p:ext uri="{BB962C8B-B14F-4D97-AF65-F5344CB8AC3E}">
        <p14:creationId xmlns:p14="http://schemas.microsoft.com/office/powerpoint/2010/main" val="380695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73" y="105233"/>
            <a:ext cx="9788627" cy="1679925"/>
          </a:xfrm>
        </p:spPr>
        <p:txBody>
          <a:bodyPr>
            <a:noAutofit/>
          </a:bodyPr>
          <a:lstStyle/>
          <a:p>
            <a:r>
              <a:rPr lang="en-US" sz="1800" b="1">
                <a:effectLst/>
              </a:rPr>
              <a:t>SOURCE WATER DEPLETION </a:t>
            </a:r>
            <a:r>
              <a:rPr lang="en-US" sz="1800" b="1">
                <a:solidFill>
                  <a:srgbClr val="FFFF99"/>
                </a:solidFill>
                <a:effectLst/>
              </a:rPr>
              <a:t>– Ground and surface water </a:t>
            </a:r>
            <a:r>
              <a:rPr lang="en-US" sz="1800">
                <a:solidFill>
                  <a:srgbClr val="FFFF99"/>
                </a:solidFill>
              </a:rPr>
              <a:t>d</a:t>
            </a:r>
            <a:r>
              <a:rPr lang="en-US" sz="1800" b="1">
                <a:solidFill>
                  <a:srgbClr val="FFFF99"/>
                </a:solidFill>
                <a:effectLst/>
              </a:rPr>
              <a:t>epletion</a:t>
            </a:r>
            <a:br>
              <a:rPr lang="en-US">
                <a:effectLst/>
              </a:rPr>
            </a:br>
            <a:endParaRPr lang="en-US"/>
          </a:p>
        </p:txBody>
      </p:sp>
      <p:sp>
        <p:nvSpPr>
          <p:cNvPr id="4" name="Text Placeholder 3"/>
          <p:cNvSpPr>
            <a:spLocks noGrp="1"/>
          </p:cNvSpPr>
          <p:nvPr>
            <p:ph type="body" sz="half" idx="2"/>
          </p:nvPr>
        </p:nvSpPr>
        <p:spPr>
          <a:xfrm>
            <a:off x="207877" y="1877809"/>
            <a:ext cx="5315455" cy="1393421"/>
          </a:xfrm>
        </p:spPr>
        <p:txBody>
          <a:bodyPr>
            <a:noAutofit/>
          </a:bodyPr>
          <a:lstStyle/>
          <a:p>
            <a:pPr marL="285750" indent="-285750">
              <a:spcBef>
                <a:spcPts val="0"/>
              </a:spcBef>
              <a:spcAft>
                <a:spcPts val="1200"/>
              </a:spcAft>
              <a:buFont typeface="Arial" panose="020B0604020202020204" pitchFamily="34" charset="0"/>
              <a:buChar char="•"/>
            </a:pPr>
            <a:r>
              <a:rPr lang="en-US" sz="1800">
                <a:solidFill>
                  <a:schemeClr val="bg1">
                    <a:lumMod val="95000"/>
                  </a:schemeClr>
                </a:solidFill>
              </a:rPr>
              <a:t>Surface water is used at a rate that is detrimental to ecological functions or other identified uses</a:t>
            </a:r>
          </a:p>
          <a:p>
            <a:pPr marL="285750" indent="-285750">
              <a:spcBef>
                <a:spcPts val="0"/>
              </a:spcBef>
              <a:spcAft>
                <a:spcPts val="1200"/>
              </a:spcAft>
              <a:buFont typeface="Arial" panose="020B0604020202020204" pitchFamily="34" charset="0"/>
              <a:buChar char="•"/>
            </a:pPr>
            <a:r>
              <a:rPr lang="en-US" sz="1800">
                <a:solidFill>
                  <a:schemeClr val="bg1">
                    <a:lumMod val="95000"/>
                  </a:schemeClr>
                </a:solidFill>
              </a:rPr>
              <a:t>Underground water is used at a rate greater than aquifer recharge</a:t>
            </a:r>
          </a:p>
        </p:txBody>
      </p:sp>
      <p:pic>
        <p:nvPicPr>
          <p:cNvPr id="12" name="Picture 11">
            <a:extLst>
              <a:ext uri="{FF2B5EF4-FFF2-40B4-BE49-F238E27FC236}">
                <a16:creationId xmlns:a16="http://schemas.microsoft.com/office/drawing/2014/main" id="{612A5D3E-79FF-1615-E10B-617ACBB4DB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5277" y="3826279"/>
            <a:ext cx="4451146" cy="2298783"/>
          </a:xfrm>
          <a:prstGeom prst="rect">
            <a:avLst/>
          </a:prstGeom>
          <a:effectLst/>
        </p:spPr>
      </p:pic>
      <p:pic>
        <p:nvPicPr>
          <p:cNvPr id="14" name="Picture 13">
            <a:extLst>
              <a:ext uri="{FF2B5EF4-FFF2-40B4-BE49-F238E27FC236}">
                <a16:creationId xmlns:a16="http://schemas.microsoft.com/office/drawing/2014/main" id="{EE877EE1-D141-99B2-2ED6-654D2A0F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37379" y="3826279"/>
            <a:ext cx="4261158" cy="2298783"/>
          </a:xfrm>
          <a:prstGeom prst="rect">
            <a:avLst/>
          </a:prstGeom>
          <a:effectLst/>
        </p:spPr>
      </p:pic>
      <p:pic>
        <p:nvPicPr>
          <p:cNvPr id="16" name="Picture 15">
            <a:extLst>
              <a:ext uri="{FF2B5EF4-FFF2-40B4-BE49-F238E27FC236}">
                <a16:creationId xmlns:a16="http://schemas.microsoft.com/office/drawing/2014/main" id="{0153D653-3B6E-19EA-13B3-A085A6B985D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209"/>
          <a:stretch/>
        </p:blipFill>
        <p:spPr>
          <a:xfrm>
            <a:off x="5690035" y="1594062"/>
            <a:ext cx="3708502" cy="1960917"/>
          </a:xfrm>
          <a:prstGeom prst="rect">
            <a:avLst/>
          </a:prstGeom>
          <a:ln w="12700">
            <a:solidFill>
              <a:schemeClr val="tx1">
                <a:lumMod val="95000"/>
                <a:lumOff val="5000"/>
              </a:schemeClr>
            </a:solidFill>
          </a:ln>
        </p:spPr>
      </p:pic>
    </p:spTree>
    <p:extLst>
      <p:ext uri="{BB962C8B-B14F-4D97-AF65-F5344CB8AC3E}">
        <p14:creationId xmlns:p14="http://schemas.microsoft.com/office/powerpoint/2010/main" val="1013310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972042"/>
            <a:ext cx="9432215" cy="871246"/>
          </a:xfrm>
        </p:spPr>
        <p:txBody>
          <a:bodyPr>
            <a:noAutofit/>
          </a:bodyPr>
          <a:lstStyle/>
          <a:p>
            <a:r>
              <a:rPr lang="en-US" sz="1800" b="1">
                <a:effectLst/>
              </a:rPr>
              <a:t>S</a:t>
            </a:r>
            <a:r>
              <a:rPr lang="en-US" sz="1800"/>
              <a:t>OURCE</a:t>
            </a:r>
            <a:r>
              <a:rPr lang="en-US" sz="1800" b="1">
                <a:effectLst/>
              </a:rPr>
              <a:t> WATER DEPLETION – </a:t>
            </a:r>
            <a:r>
              <a:rPr lang="en-US" sz="1800" b="1">
                <a:solidFill>
                  <a:srgbClr val="FFFF99"/>
                </a:solidFill>
                <a:effectLst/>
              </a:rPr>
              <a:t>Inefficient irrigation water use</a:t>
            </a:r>
            <a:br>
              <a:rPr lang="en-US">
                <a:effectLst/>
              </a:rPr>
            </a:br>
            <a:endParaRPr lang="en-US"/>
          </a:p>
        </p:txBody>
      </p:sp>
      <p:pic>
        <p:nvPicPr>
          <p:cNvPr id="5" name="Picture Placeholder 4"/>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514244" y="3160350"/>
            <a:ext cx="2832065" cy="289363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858518" y="1773467"/>
            <a:ext cx="8162389" cy="1066801"/>
          </a:xfrm>
        </p:spPr>
        <p:txBody>
          <a:bodyPr>
            <a:noAutofit/>
          </a:bodyPr>
          <a:lstStyle/>
          <a:p>
            <a:pPr marL="285750" indent="-285750">
              <a:buFont typeface="Arial" panose="020B0604020202020204" pitchFamily="34" charset="0"/>
              <a:buChar char="•"/>
            </a:pPr>
            <a:r>
              <a:rPr lang="en-US" sz="1800">
                <a:solidFill>
                  <a:schemeClr val="bg1"/>
                </a:solidFill>
                <a:effectLst/>
              </a:rPr>
              <a:t>Irrigation water is not stored, delivered, scheduled</a:t>
            </a:r>
            <a:r>
              <a:rPr lang="en-US" sz="1800">
                <a:solidFill>
                  <a:schemeClr val="bg1"/>
                </a:solidFill>
              </a:rPr>
              <a:t> </a:t>
            </a:r>
            <a:r>
              <a:rPr lang="en-US" sz="1800">
                <a:solidFill>
                  <a:schemeClr val="bg1"/>
                </a:solidFill>
                <a:effectLst/>
              </a:rPr>
              <a:t>and/or applied efficiently</a:t>
            </a:r>
          </a:p>
          <a:p>
            <a:r>
              <a:rPr lang="en-US" sz="1800">
                <a:solidFill>
                  <a:schemeClr val="bg1"/>
                </a:solidFill>
                <a:effectLst/>
              </a:rPr>
              <a:t> </a:t>
            </a:r>
          </a:p>
          <a:p>
            <a:pPr marL="285750" indent="-285750">
              <a:buFont typeface="Arial" panose="020B0604020202020204" pitchFamily="34" charset="0"/>
              <a:buChar char="•"/>
            </a:pPr>
            <a:r>
              <a:rPr lang="en-US" sz="1800">
                <a:solidFill>
                  <a:schemeClr val="bg1"/>
                </a:solidFill>
                <a:effectLst/>
              </a:rPr>
              <a:t>Aquifer or surface water withdrawals threaten sustained availability of ground or surface water</a:t>
            </a:r>
          </a:p>
          <a:p>
            <a:r>
              <a:rPr lang="en-US" sz="1800">
                <a:solidFill>
                  <a:schemeClr val="bg1"/>
                </a:solidFill>
                <a:effectLst/>
              </a:rPr>
              <a:t> </a:t>
            </a:r>
          </a:p>
        </p:txBody>
      </p:sp>
      <p:pic>
        <p:nvPicPr>
          <p:cNvPr id="6" name="Picture 5">
            <a:extLst>
              <a:ext uri="{FF2B5EF4-FFF2-40B4-BE49-F238E27FC236}">
                <a16:creationId xmlns:a16="http://schemas.microsoft.com/office/drawing/2014/main" id="{CFA08536-EB2D-E08C-0A89-CA0B665E157D}"/>
              </a:ext>
            </a:extLst>
          </p:cNvPr>
          <p:cNvPicPr>
            <a:picLocks noChangeAspect="1"/>
          </p:cNvPicPr>
          <p:nvPr/>
        </p:nvPicPr>
        <p:blipFill>
          <a:blip r:embed="rId3"/>
          <a:stretch>
            <a:fillRect/>
          </a:stretch>
        </p:blipFill>
        <p:spPr>
          <a:xfrm>
            <a:off x="422030" y="3641693"/>
            <a:ext cx="5792839" cy="1930946"/>
          </a:xfrm>
          <a:prstGeom prst="rect">
            <a:avLst/>
          </a:prstGeom>
          <a:effectLst/>
        </p:spPr>
      </p:pic>
    </p:spTree>
    <p:extLst>
      <p:ext uri="{BB962C8B-B14F-4D97-AF65-F5344CB8AC3E}">
        <p14:creationId xmlns:p14="http://schemas.microsoft.com/office/powerpoint/2010/main" val="1890266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083"/>
            <a:ext cx="9785838" cy="1138379"/>
          </a:xfrm>
        </p:spPr>
        <p:txBody>
          <a:bodyPr>
            <a:noAutofit/>
          </a:bodyPr>
          <a:lstStyle/>
          <a:p>
            <a:r>
              <a:rPr lang="en-US" sz="1800" b="1">
                <a:effectLst/>
              </a:rPr>
              <a:t>Storage and Handling of Pollutants – </a:t>
            </a:r>
            <a:r>
              <a:rPr lang="en-US" sz="1800" b="1">
                <a:solidFill>
                  <a:srgbClr val="FFFF99"/>
                </a:solidFill>
                <a:effectLst/>
              </a:rPr>
              <a:t>Nutrients in surface and ground waters</a:t>
            </a:r>
            <a:br>
              <a:rPr lang="en-US">
                <a:solidFill>
                  <a:srgbClr val="FFFF99"/>
                </a:solidFill>
                <a:effectLst/>
              </a:rPr>
            </a:br>
            <a:endParaRPr lang="en-US">
              <a:solidFill>
                <a:srgbClr val="FFFF99"/>
              </a:solidFill>
            </a:endParaRPr>
          </a:p>
        </p:txBody>
      </p:sp>
      <p:sp>
        <p:nvSpPr>
          <p:cNvPr id="4" name="Text Placeholder 3"/>
          <p:cNvSpPr>
            <a:spLocks noGrp="1"/>
          </p:cNvSpPr>
          <p:nvPr>
            <p:ph type="body" sz="half" idx="2"/>
          </p:nvPr>
        </p:nvSpPr>
        <p:spPr>
          <a:xfrm>
            <a:off x="336652" y="1887665"/>
            <a:ext cx="4868052" cy="1138379"/>
          </a:xfrm>
        </p:spPr>
        <p:txBody>
          <a:bodyPr>
            <a:noAutofit/>
          </a:bodyPr>
          <a:lstStyle/>
          <a:p>
            <a:pPr marL="285750" indent="-285750">
              <a:buFont typeface="Arial" panose="020B0604020202020204" pitchFamily="34" charset="0"/>
              <a:buChar char="•"/>
            </a:pPr>
            <a:r>
              <a:rPr lang="en-US" sz="1800" dirty="0">
                <a:solidFill>
                  <a:schemeClr val="bg1"/>
                </a:solidFill>
                <a:effectLst/>
              </a:rPr>
              <a:t>Nutrients from livestock and/or stored manure, fertilizers, etc. are</a:t>
            </a:r>
            <a:r>
              <a:rPr lang="en-US" sz="1800" dirty="0">
                <a:solidFill>
                  <a:schemeClr val="bg1"/>
                </a:solidFill>
              </a:rPr>
              <a:t> moving offsite through surface runoff and/or leaching</a:t>
            </a:r>
          </a:p>
        </p:txBody>
      </p:sp>
      <p:pic>
        <p:nvPicPr>
          <p:cNvPr id="5" name="Picture 4">
            <a:extLst>
              <a:ext uri="{FF2B5EF4-FFF2-40B4-BE49-F238E27FC236}">
                <a16:creationId xmlns:a16="http://schemas.microsoft.com/office/drawing/2014/main" id="{908AFAA0-B6C5-53F7-B5F2-B3115EB3B5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4452" y="1758462"/>
            <a:ext cx="3981638" cy="1908554"/>
          </a:xfrm>
          <a:prstGeom prst="rect">
            <a:avLst/>
          </a:prstGeom>
          <a:effectLst/>
        </p:spPr>
      </p:pic>
      <p:pic>
        <p:nvPicPr>
          <p:cNvPr id="8" name="Picture 7">
            <a:extLst>
              <a:ext uri="{FF2B5EF4-FFF2-40B4-BE49-F238E27FC236}">
                <a16:creationId xmlns:a16="http://schemas.microsoft.com/office/drawing/2014/main" id="{524B8CB0-8BFA-729D-F331-F23B3694A7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4452" y="3898396"/>
            <a:ext cx="3953278" cy="2002733"/>
          </a:xfrm>
          <a:prstGeom prst="rect">
            <a:avLst/>
          </a:prstGeom>
          <a:effectLst/>
        </p:spPr>
      </p:pic>
      <p:pic>
        <p:nvPicPr>
          <p:cNvPr id="10" name="Content Placeholder 9" descr="A pile of dirt in a field with cows in the background&#10;&#10;Description automatically generated">
            <a:extLst>
              <a:ext uri="{FF2B5EF4-FFF2-40B4-BE49-F238E27FC236}">
                <a16:creationId xmlns:a16="http://schemas.microsoft.com/office/drawing/2014/main" id="{AA22CC65-E254-F043-D914-0481C958A1C1}"/>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581762" y="3383549"/>
            <a:ext cx="4183840" cy="2517580"/>
          </a:xfrm>
          <a:ln w="12700">
            <a:solidFill>
              <a:schemeClr val="tx1"/>
            </a:solidFill>
          </a:ln>
        </p:spPr>
      </p:pic>
    </p:spTree>
    <p:extLst>
      <p:ext uri="{BB962C8B-B14F-4D97-AF65-F5344CB8AC3E}">
        <p14:creationId xmlns:p14="http://schemas.microsoft.com/office/powerpoint/2010/main" val="3063299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8" y="347613"/>
            <a:ext cx="9647237" cy="1758462"/>
          </a:xfrm>
        </p:spPr>
        <p:txBody>
          <a:bodyPr>
            <a:noAutofit/>
          </a:bodyPr>
          <a:lstStyle/>
          <a:p>
            <a:r>
              <a:rPr lang="en-US" sz="1800" b="1">
                <a:effectLst/>
              </a:rPr>
              <a:t>Storage and Handling of Pollutants – </a:t>
            </a:r>
            <a:r>
              <a:rPr lang="en-US" sz="1800" b="1">
                <a:solidFill>
                  <a:srgbClr val="FFFF99"/>
                </a:solidFill>
                <a:effectLst/>
              </a:rPr>
              <a:t>Petroleum, heavy metals, and other pollutants transported to receiving water sources</a:t>
            </a:r>
            <a:br>
              <a:rPr lang="en-US" sz="1800">
                <a:solidFill>
                  <a:srgbClr val="FFFF99"/>
                </a:solidFill>
                <a:effectLst/>
              </a:rPr>
            </a:br>
            <a:endParaRPr lang="en-US" sz="1800">
              <a:solidFill>
                <a:srgbClr val="FFFF99"/>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41936" y="2472995"/>
            <a:ext cx="4237038" cy="30480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9C4A6172-A96B-1C91-C86A-2E76ED325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272" y="2252040"/>
            <a:ext cx="4800600" cy="1744955"/>
          </a:xfrm>
          <a:prstGeom prst="rect">
            <a:avLst/>
          </a:prstGeom>
          <a:effectLst/>
        </p:spPr>
      </p:pic>
      <p:pic>
        <p:nvPicPr>
          <p:cNvPr id="8" name="Picture 7">
            <a:extLst>
              <a:ext uri="{FF2B5EF4-FFF2-40B4-BE49-F238E27FC236}">
                <a16:creationId xmlns:a16="http://schemas.microsoft.com/office/drawing/2014/main" id="{1D839C46-4EE4-3E59-7892-1AAF9F7FD1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272" y="4288925"/>
            <a:ext cx="4800600" cy="1610780"/>
          </a:xfrm>
          <a:prstGeom prst="rect">
            <a:avLst/>
          </a:prstGeom>
          <a:effectLst/>
        </p:spPr>
      </p:pic>
    </p:spTree>
    <p:extLst>
      <p:ext uri="{BB962C8B-B14F-4D97-AF65-F5344CB8AC3E}">
        <p14:creationId xmlns:p14="http://schemas.microsoft.com/office/powerpoint/2010/main" val="213925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2754" y="2714798"/>
            <a:ext cx="9019309" cy="3276600"/>
          </a:xfrm>
        </p:spPr>
        <p:txBody>
          <a:bodyPr vert="horz" lIns="91440" tIns="45720" rIns="91440" bIns="45720" numCol="2" rtlCol="0" anchor="t">
            <a:noAutofit/>
          </a:bodyPr>
          <a:lstStyle/>
          <a:p>
            <a:pPr marL="285750" indent="-285750" algn="l">
              <a:buFont typeface="Arial" panose="020B0604020202020204" pitchFamily="34" charset="0"/>
              <a:buChar char="•"/>
            </a:pPr>
            <a:r>
              <a:rPr lang="en-US" sz="1800" b="1">
                <a:solidFill>
                  <a:schemeClr val="bg1"/>
                </a:solidFill>
              </a:rPr>
              <a:t>Air Quality Emissions</a:t>
            </a:r>
          </a:p>
          <a:p>
            <a:pPr marL="285750" indent="-285750" algn="l">
              <a:buFont typeface="Arial" panose="020B0604020202020204" pitchFamily="34" charset="0"/>
              <a:buChar char="•"/>
            </a:pPr>
            <a:r>
              <a:rPr lang="en-US" sz="1800" b="1">
                <a:solidFill>
                  <a:schemeClr val="bg1"/>
                </a:solidFill>
              </a:rPr>
              <a:t>Aquatic Habitat</a:t>
            </a:r>
          </a:p>
          <a:p>
            <a:pPr marL="285750" indent="-285750" algn="l">
              <a:buFont typeface="Arial" panose="020B0604020202020204" pitchFamily="34" charset="0"/>
              <a:buChar char="•"/>
            </a:pPr>
            <a:r>
              <a:rPr lang="en-US" sz="1800" b="1">
                <a:solidFill>
                  <a:schemeClr val="bg1"/>
                </a:solidFill>
              </a:rPr>
              <a:t>Concentrated Erosion</a:t>
            </a:r>
          </a:p>
          <a:p>
            <a:pPr marL="285750" indent="-285750" algn="l">
              <a:buFont typeface="Arial" panose="020B0604020202020204" pitchFamily="34" charset="0"/>
              <a:buChar char="•"/>
            </a:pPr>
            <a:r>
              <a:rPr lang="en-US" sz="1800" b="1">
                <a:solidFill>
                  <a:schemeClr val="bg1"/>
                </a:solidFill>
              </a:rPr>
              <a:t>Degraded Plant Condition</a:t>
            </a:r>
          </a:p>
          <a:p>
            <a:pPr marL="285750" indent="-285750" algn="l">
              <a:buFont typeface="Arial" panose="020B0604020202020204" pitchFamily="34" charset="0"/>
              <a:buChar char="•"/>
            </a:pPr>
            <a:r>
              <a:rPr lang="en-US" sz="1800" b="1">
                <a:solidFill>
                  <a:schemeClr val="bg1"/>
                </a:solidFill>
              </a:rPr>
              <a:t>Field Pesticide Loss</a:t>
            </a:r>
          </a:p>
          <a:p>
            <a:pPr marL="285750" indent="-285750" algn="l">
              <a:buFont typeface="Arial" panose="020B0604020202020204" pitchFamily="34" charset="0"/>
              <a:buChar char="•"/>
            </a:pPr>
            <a:r>
              <a:rPr lang="en-US" sz="1800" b="1">
                <a:solidFill>
                  <a:schemeClr val="bg1"/>
                </a:solidFill>
              </a:rPr>
              <a:t>Field, Sediment, Nutrient &amp; </a:t>
            </a:r>
          </a:p>
          <a:p>
            <a:pPr algn="l"/>
            <a:r>
              <a:rPr lang="en-US" sz="1800" b="1">
                <a:solidFill>
                  <a:schemeClr val="bg1"/>
                </a:solidFill>
              </a:rPr>
              <a:t>        Pathogen Loss</a:t>
            </a:r>
          </a:p>
          <a:p>
            <a:pPr marL="285750" indent="-285750" algn="l">
              <a:buFont typeface="Arial" panose="020B0604020202020204" pitchFamily="34" charset="0"/>
              <a:buChar char="•"/>
            </a:pPr>
            <a:r>
              <a:rPr lang="en-US" sz="1800" b="1">
                <a:solidFill>
                  <a:schemeClr val="bg1"/>
                </a:solidFill>
              </a:rPr>
              <a:t>Fire Management</a:t>
            </a:r>
          </a:p>
          <a:p>
            <a:pPr marL="285750" indent="-285750" algn="l">
              <a:buFont typeface="Arial" panose="020B0604020202020204" pitchFamily="34" charset="0"/>
              <a:buChar char="•"/>
            </a:pPr>
            <a:r>
              <a:rPr lang="en-US" sz="1800" b="1">
                <a:solidFill>
                  <a:schemeClr val="bg1"/>
                </a:solidFill>
              </a:rPr>
              <a:t>Inefficient Energy Use</a:t>
            </a:r>
          </a:p>
          <a:p>
            <a:pPr marL="285750" indent="-285750" algn="l">
              <a:buFont typeface="Arial" panose="020B0604020202020204" pitchFamily="34" charset="0"/>
              <a:buChar char="•"/>
            </a:pPr>
            <a:endParaRPr lang="en-US" sz="1800" b="1">
              <a:solidFill>
                <a:schemeClr val="bg1"/>
              </a:solidFill>
            </a:endParaRPr>
          </a:p>
          <a:p>
            <a:pPr marL="285750" indent="-285750" algn="l">
              <a:buFont typeface="Arial" panose="020B0604020202020204" pitchFamily="34" charset="0"/>
              <a:buChar char="•"/>
            </a:pPr>
            <a:r>
              <a:rPr lang="en-US" sz="1800" b="1">
                <a:solidFill>
                  <a:schemeClr val="bg1"/>
                </a:solidFill>
              </a:rPr>
              <a:t>Livestock Production Limitation</a:t>
            </a:r>
          </a:p>
          <a:p>
            <a:pPr marL="285750" indent="-285750" algn="l">
              <a:buFont typeface="Arial" panose="020B0604020202020204" pitchFamily="34" charset="0"/>
              <a:buChar char="•"/>
            </a:pPr>
            <a:r>
              <a:rPr lang="en-US" sz="1800" b="1">
                <a:solidFill>
                  <a:schemeClr val="bg1"/>
                </a:solidFill>
              </a:rPr>
              <a:t>Pest Pressure</a:t>
            </a:r>
          </a:p>
          <a:p>
            <a:pPr marL="285750" indent="-285750" algn="l">
              <a:buFont typeface="Arial" panose="020B0604020202020204" pitchFamily="34" charset="0"/>
              <a:buChar char="•"/>
            </a:pPr>
            <a:r>
              <a:rPr lang="en-US" sz="1800" b="1">
                <a:solidFill>
                  <a:schemeClr val="bg1"/>
                </a:solidFill>
              </a:rPr>
              <a:t>Salt Losses to Water</a:t>
            </a:r>
          </a:p>
          <a:p>
            <a:pPr marL="285750" indent="-285750" algn="l">
              <a:buFont typeface="Arial" panose="020B0604020202020204" pitchFamily="34" charset="0"/>
              <a:buChar char="•"/>
            </a:pPr>
            <a:r>
              <a:rPr lang="en-US" sz="1800" b="1">
                <a:solidFill>
                  <a:schemeClr val="bg1"/>
                </a:solidFill>
              </a:rPr>
              <a:t>Soil Quality Limitations</a:t>
            </a:r>
          </a:p>
          <a:p>
            <a:pPr marL="285750" indent="-285750" algn="l">
              <a:buFont typeface="Arial" panose="020B0604020202020204" pitchFamily="34" charset="0"/>
              <a:buChar char="•"/>
            </a:pPr>
            <a:r>
              <a:rPr lang="en-US" sz="1800" b="1">
                <a:solidFill>
                  <a:schemeClr val="bg1"/>
                </a:solidFill>
              </a:rPr>
              <a:t>Source Water Depletion</a:t>
            </a:r>
          </a:p>
          <a:p>
            <a:pPr marL="285750" indent="-285750" algn="l">
              <a:buFont typeface="Arial" panose="020B0604020202020204" pitchFamily="34" charset="0"/>
              <a:buChar char="•"/>
            </a:pPr>
            <a:r>
              <a:rPr lang="en-US" sz="1800" b="1">
                <a:solidFill>
                  <a:schemeClr val="bg1"/>
                </a:solidFill>
              </a:rPr>
              <a:t>Storage &amp; Handling of Pollutants</a:t>
            </a:r>
          </a:p>
          <a:p>
            <a:pPr marL="285750" indent="-285750" algn="l">
              <a:buFont typeface="Arial" panose="020B0604020202020204" pitchFamily="34" charset="0"/>
              <a:buChar char="•"/>
            </a:pPr>
            <a:r>
              <a:rPr lang="en-US" sz="1800" b="1">
                <a:solidFill>
                  <a:schemeClr val="bg1"/>
                </a:solidFill>
              </a:rPr>
              <a:t>Terrestrial Habitat</a:t>
            </a:r>
          </a:p>
          <a:p>
            <a:pPr marL="285750" indent="-285750" algn="l">
              <a:buFont typeface="Arial" panose="020B0604020202020204" pitchFamily="34" charset="0"/>
              <a:buChar char="•"/>
            </a:pPr>
            <a:r>
              <a:rPr lang="en-US" sz="1800" b="1">
                <a:solidFill>
                  <a:schemeClr val="bg1"/>
                </a:solidFill>
              </a:rPr>
              <a:t>Weather Resilience</a:t>
            </a:r>
          </a:p>
          <a:p>
            <a:pPr marL="285750" indent="-285750" algn="l">
              <a:buFont typeface="Arial" panose="020B0604020202020204" pitchFamily="34" charset="0"/>
              <a:buChar char="•"/>
            </a:pPr>
            <a:r>
              <a:rPr lang="en-US" sz="1800" b="1">
                <a:solidFill>
                  <a:schemeClr val="bg1"/>
                </a:solidFill>
              </a:rPr>
              <a:t>Wind &amp; Water Erosion</a:t>
            </a:r>
          </a:p>
        </p:txBody>
      </p:sp>
      <p:sp>
        <p:nvSpPr>
          <p:cNvPr id="2" name="Title 1">
            <a:extLst>
              <a:ext uri="{FF2B5EF4-FFF2-40B4-BE49-F238E27FC236}">
                <a16:creationId xmlns:a16="http://schemas.microsoft.com/office/drawing/2014/main" id="{4B8AD73A-57DA-59AA-DBB3-596C1CFE1069}"/>
              </a:ext>
            </a:extLst>
          </p:cNvPr>
          <p:cNvSpPr txBox="1">
            <a:spLocks/>
          </p:cNvSpPr>
          <p:nvPr/>
        </p:nvSpPr>
        <p:spPr>
          <a:xfrm>
            <a:off x="175049" y="1044557"/>
            <a:ext cx="8508121" cy="8559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Arial Black" panose="020B0A04020102020204" pitchFamily="34" charset="0"/>
                <a:ea typeface="+mj-ea"/>
                <a:cs typeface="+mj-cs"/>
              </a:defRPr>
            </a:lvl1pPr>
          </a:lstStyle>
          <a:p>
            <a:pPr fontAlgn="auto">
              <a:spcAft>
                <a:spcPts val="0"/>
              </a:spcAft>
            </a:pPr>
            <a:r>
              <a:rPr lang="en-US" sz="2800">
                <a:latin typeface="Arial Black"/>
              </a:rPr>
              <a:t>USDA NRCS Resource Concern Categories</a:t>
            </a:r>
            <a:endParaRPr lang="en-US"/>
          </a:p>
        </p:txBody>
      </p:sp>
      <p:sp>
        <p:nvSpPr>
          <p:cNvPr id="4" name="Text Placeholder 3">
            <a:extLst>
              <a:ext uri="{FF2B5EF4-FFF2-40B4-BE49-F238E27FC236}">
                <a16:creationId xmlns:a16="http://schemas.microsoft.com/office/drawing/2014/main" id="{BDB155EE-06D1-9394-5AF3-EB2822AC2B4D}"/>
              </a:ext>
            </a:extLst>
          </p:cNvPr>
          <p:cNvSpPr txBox="1">
            <a:spLocks/>
          </p:cNvSpPr>
          <p:nvPr/>
        </p:nvSpPr>
        <p:spPr>
          <a:xfrm>
            <a:off x="393366" y="1900548"/>
            <a:ext cx="9136756" cy="54649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a:solidFill>
                  <a:schemeClr val="bg1"/>
                </a:solidFill>
              </a:rPr>
              <a:t>Organizes resource concerns into groups that are functionally similar</a:t>
            </a:r>
            <a:endParaRPr lang="en-US" sz="1200">
              <a:solidFill>
                <a:schemeClr val="bg1"/>
              </a:solidFill>
              <a:cs typeface="Calibri"/>
            </a:endParaRPr>
          </a:p>
          <a:p>
            <a:pPr marL="914400" lvl="2" indent="0" fontAlgn="auto">
              <a:spcAft>
                <a:spcPts val="0"/>
              </a:spcAft>
              <a:buNone/>
            </a:pPr>
            <a:endParaRPr lang="en-US" sz="2000">
              <a:solidFill>
                <a:schemeClr val="bg1"/>
              </a:solidFill>
              <a:cs typeface="Calibri"/>
            </a:endParaRPr>
          </a:p>
          <a:p>
            <a:pPr marL="285750" indent="-285750" fontAlgn="auto">
              <a:spcAft>
                <a:spcPts val="0"/>
              </a:spcAft>
              <a:buFontTx/>
              <a:buChar char="-"/>
            </a:pPr>
            <a:endParaRPr lang="en-US" sz="2400">
              <a:solidFill>
                <a:schemeClr val="bg1"/>
              </a:solidFill>
              <a:cs typeface="Calibri"/>
            </a:endParaRPr>
          </a:p>
          <a:p>
            <a:pPr fontAlgn="auto">
              <a:spcAft>
                <a:spcPts val="0"/>
              </a:spcAft>
            </a:pPr>
            <a:endParaRPr lang="en-US"/>
          </a:p>
        </p:txBody>
      </p:sp>
    </p:spTree>
    <p:extLst>
      <p:ext uri="{BB962C8B-B14F-4D97-AF65-F5344CB8AC3E}">
        <p14:creationId xmlns:p14="http://schemas.microsoft.com/office/powerpoint/2010/main" val="288081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0" y="787812"/>
            <a:ext cx="9501724" cy="944274"/>
          </a:xfrm>
        </p:spPr>
        <p:txBody>
          <a:bodyPr>
            <a:noAutofit/>
          </a:bodyPr>
          <a:lstStyle/>
          <a:p>
            <a:r>
              <a:rPr lang="en-US" sz="1800" b="1">
                <a:effectLst/>
              </a:rPr>
              <a:t>TERRESTRIAL HABITAT – </a:t>
            </a:r>
            <a:r>
              <a:rPr lang="en-US" sz="1800">
                <a:solidFill>
                  <a:srgbClr val="FFFF99"/>
                </a:solidFill>
              </a:rPr>
              <a:t>Terrestrial habitat for wildlife</a:t>
            </a:r>
            <a:br>
              <a:rPr lang="en-US" sz="1800">
                <a:solidFill>
                  <a:srgbClr val="FFFF99"/>
                </a:solidFill>
                <a:effectLst/>
              </a:rPr>
            </a:br>
            <a:endParaRPr lang="en-US" sz="1800">
              <a:solidFill>
                <a:srgbClr val="FFFF99"/>
              </a:solidFill>
            </a:endParaRPr>
          </a:p>
        </p:txBody>
      </p:sp>
      <p:sp>
        <p:nvSpPr>
          <p:cNvPr id="4" name="Text Placeholder 3"/>
          <p:cNvSpPr>
            <a:spLocks noGrp="1"/>
          </p:cNvSpPr>
          <p:nvPr>
            <p:ph type="body" sz="half" idx="2"/>
          </p:nvPr>
        </p:nvSpPr>
        <p:spPr>
          <a:xfrm>
            <a:off x="319057" y="1600200"/>
            <a:ext cx="6206712" cy="1600200"/>
          </a:xfrm>
        </p:spPr>
        <p:txBody>
          <a:bodyPr>
            <a:noAutofit/>
          </a:bodyPr>
          <a:lstStyle/>
          <a:p>
            <a:pPr marL="285750" indent="-285750">
              <a:buFont typeface="Arial" panose="020B0604020202020204" pitchFamily="34" charset="0"/>
              <a:buChar char="•"/>
            </a:pPr>
            <a:r>
              <a:rPr lang="en-US" sz="1800">
                <a:solidFill>
                  <a:schemeClr val="bg1"/>
                </a:solidFill>
                <a:effectLst/>
              </a:rPr>
              <a:t>Needs of </a:t>
            </a:r>
            <a:r>
              <a:rPr lang="en-US" sz="1800">
                <a:solidFill>
                  <a:schemeClr val="bg1"/>
                </a:solidFill>
              </a:rPr>
              <a:t>identified terrestrial life not being met:</a:t>
            </a:r>
          </a:p>
          <a:p>
            <a:pPr marL="742950" lvl="1" indent="-285750">
              <a:buFont typeface="Arial" panose="020B0604020202020204" pitchFamily="34" charset="0"/>
              <a:buChar char="•"/>
            </a:pPr>
            <a:r>
              <a:rPr lang="en-US" sz="1800">
                <a:solidFill>
                  <a:schemeClr val="bg1"/>
                </a:solidFill>
                <a:effectLst/>
              </a:rPr>
              <a:t>Quantity, quality or connectivity </a:t>
            </a:r>
            <a:endParaRPr lang="en-US" sz="1800">
              <a:solidFill>
                <a:schemeClr val="bg1"/>
              </a:solidFill>
            </a:endParaRPr>
          </a:p>
          <a:p>
            <a:pPr marL="742950" lvl="1" indent="-285750">
              <a:buFont typeface="Arial" panose="020B0604020202020204" pitchFamily="34" charset="0"/>
              <a:buChar char="•"/>
            </a:pPr>
            <a:r>
              <a:rPr lang="en-US" sz="1800">
                <a:solidFill>
                  <a:schemeClr val="bg1"/>
                </a:solidFill>
                <a:effectLst/>
              </a:rPr>
              <a:t>Food</a:t>
            </a:r>
          </a:p>
          <a:p>
            <a:pPr marL="742950" lvl="1" indent="-285750">
              <a:buFont typeface="Arial" panose="020B0604020202020204" pitchFamily="34" charset="0"/>
              <a:buChar char="•"/>
            </a:pPr>
            <a:r>
              <a:rPr lang="en-US" sz="1800">
                <a:solidFill>
                  <a:schemeClr val="bg1"/>
                </a:solidFill>
                <a:effectLst/>
              </a:rPr>
              <a:t>Cover</a:t>
            </a:r>
          </a:p>
          <a:p>
            <a:pPr marL="742950" lvl="1" indent="-285750">
              <a:buFont typeface="Arial" panose="020B0604020202020204" pitchFamily="34" charset="0"/>
              <a:buChar char="•"/>
            </a:pPr>
            <a:r>
              <a:rPr lang="en-US" sz="1800">
                <a:solidFill>
                  <a:schemeClr val="bg1"/>
                </a:solidFill>
              </a:rPr>
              <a:t>S</a:t>
            </a:r>
            <a:r>
              <a:rPr lang="en-US" sz="1800">
                <a:solidFill>
                  <a:schemeClr val="bg1"/>
                </a:solidFill>
                <a:effectLst/>
              </a:rPr>
              <a:t>pace</a:t>
            </a:r>
          </a:p>
          <a:p>
            <a:pPr marL="742950" lvl="1" indent="-285750">
              <a:buFont typeface="Arial" panose="020B0604020202020204" pitchFamily="34" charset="0"/>
              <a:buChar char="•"/>
            </a:pPr>
            <a:r>
              <a:rPr lang="en-US" sz="1800">
                <a:solidFill>
                  <a:schemeClr val="bg1"/>
                </a:solidFill>
              </a:rPr>
              <a:t>Shelter</a:t>
            </a:r>
          </a:p>
          <a:p>
            <a:pPr marL="742950" lvl="1" indent="-285750">
              <a:buFont typeface="Arial" panose="020B0604020202020204" pitchFamily="34" charset="0"/>
              <a:buChar char="•"/>
            </a:pPr>
            <a:r>
              <a:rPr lang="en-US" sz="1800">
                <a:solidFill>
                  <a:schemeClr val="bg1"/>
                </a:solidFill>
              </a:rPr>
              <a:t>Water</a:t>
            </a:r>
          </a:p>
          <a:p>
            <a:pPr marL="285750" indent="-285750">
              <a:buFont typeface="Arial" panose="020B0604020202020204" pitchFamily="34" charset="0"/>
              <a:buChar char="•"/>
            </a:pPr>
            <a:r>
              <a:rPr lang="en-US" sz="1800">
                <a:solidFill>
                  <a:schemeClr val="bg1"/>
                </a:solidFill>
                <a:effectLst/>
              </a:rPr>
              <a:t>Includes wildlife and invertebrate species</a:t>
            </a:r>
            <a:endParaRPr lang="en-US" sz="1800"/>
          </a:p>
          <a:p>
            <a:endParaRPr lang="en-US" sz="1800">
              <a:solidFill>
                <a:schemeClr val="bg1"/>
              </a:solidFill>
              <a:effectLst/>
            </a:endParaRPr>
          </a:p>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37238" y="1615906"/>
            <a:ext cx="3657600" cy="209763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238" y="3954052"/>
            <a:ext cx="3657600" cy="21517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7B82CCB-6D53-56B0-5718-94B78F450B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867" y="4403560"/>
            <a:ext cx="5056479" cy="1663206"/>
          </a:xfrm>
          <a:prstGeom prst="rect">
            <a:avLst/>
          </a:prstGeom>
          <a:effectLst/>
        </p:spPr>
      </p:pic>
    </p:spTree>
    <p:extLst>
      <p:ext uri="{BB962C8B-B14F-4D97-AF65-F5344CB8AC3E}">
        <p14:creationId xmlns:p14="http://schemas.microsoft.com/office/powerpoint/2010/main" val="2679685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33" y="886332"/>
            <a:ext cx="9171142" cy="1308225"/>
          </a:xfrm>
        </p:spPr>
        <p:txBody>
          <a:bodyPr>
            <a:noAutofit/>
          </a:bodyPr>
          <a:lstStyle/>
          <a:p>
            <a:r>
              <a:rPr lang="en-US" sz="1800" b="1">
                <a:effectLst/>
              </a:rPr>
              <a:t>WEATHER RESILIENCE </a:t>
            </a:r>
            <a:r>
              <a:rPr lang="en-US" sz="1800">
                <a:effectLst/>
              </a:rPr>
              <a:t>– </a:t>
            </a:r>
            <a:r>
              <a:rPr lang="en-US" sz="1800">
                <a:solidFill>
                  <a:srgbClr val="FFFF99"/>
                </a:solidFill>
              </a:rPr>
              <a:t>D</a:t>
            </a:r>
            <a:r>
              <a:rPr lang="en-US" sz="1800" b="1">
                <a:solidFill>
                  <a:srgbClr val="FFFF99"/>
                </a:solidFill>
                <a:effectLst/>
              </a:rPr>
              <a:t>rifted snow, ponding &amp; flooding, seasonal high water table and seeps</a:t>
            </a:r>
            <a:br>
              <a:rPr lang="en-US" sz="3600">
                <a:solidFill>
                  <a:srgbClr val="FFFF99"/>
                </a:solidFill>
                <a:effectLst/>
              </a:rPr>
            </a:br>
            <a:endParaRPr lang="en-US" sz="3600">
              <a:solidFill>
                <a:srgbClr val="FFFF99"/>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97226" y="3628246"/>
            <a:ext cx="3420741" cy="235234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892367" y="1851282"/>
            <a:ext cx="4030460" cy="1495198"/>
          </a:xfrm>
        </p:spPr>
        <p:txBody>
          <a:bodyPr>
            <a:noAutofit/>
          </a:bodyPr>
          <a:lstStyle/>
          <a:p>
            <a:pPr marL="285750" indent="-285750">
              <a:spcBef>
                <a:spcPts val="0"/>
              </a:spcBef>
              <a:spcAft>
                <a:spcPts val="1200"/>
              </a:spcAft>
              <a:buFont typeface="Arial" panose="020B0604020202020204" pitchFamily="34" charset="0"/>
              <a:buChar char="•"/>
            </a:pPr>
            <a:r>
              <a:rPr lang="en-US" sz="1800" dirty="0">
                <a:solidFill>
                  <a:schemeClr val="bg1"/>
                </a:solidFill>
                <a:effectLst/>
              </a:rPr>
              <a:t>Surface water or poor subsurface drainage </a:t>
            </a:r>
          </a:p>
          <a:p>
            <a:pPr marL="285750" indent="-285750">
              <a:spcBef>
                <a:spcPts val="0"/>
              </a:spcBef>
              <a:spcAft>
                <a:spcPts val="1200"/>
              </a:spcAft>
              <a:buFont typeface="Arial" panose="020B0604020202020204" pitchFamily="34" charset="0"/>
              <a:buChar char="•"/>
            </a:pPr>
            <a:r>
              <a:rPr lang="en-US" sz="1800" dirty="0">
                <a:solidFill>
                  <a:schemeClr val="bg1"/>
                </a:solidFill>
                <a:effectLst/>
              </a:rPr>
              <a:t>Wind-blown snow accumulates around and over structures</a:t>
            </a:r>
            <a:endParaRPr lang="en-US" sz="1800" dirty="0">
              <a:solidFill>
                <a:schemeClr val="bg1"/>
              </a:solidFill>
            </a:endParaRP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49D4B1BC-D93C-F056-4AB0-1C79FB1172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061" y="1804365"/>
            <a:ext cx="3886200" cy="1212032"/>
          </a:xfrm>
          <a:prstGeom prst="rect">
            <a:avLst/>
          </a:prstGeom>
          <a:effectLst/>
        </p:spPr>
      </p:pic>
      <p:pic>
        <p:nvPicPr>
          <p:cNvPr id="8" name="Picture 7">
            <a:extLst>
              <a:ext uri="{FF2B5EF4-FFF2-40B4-BE49-F238E27FC236}">
                <a16:creationId xmlns:a16="http://schemas.microsoft.com/office/drawing/2014/main" id="{AA52442D-D77C-9397-DF38-F868214E90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3061" y="3237363"/>
            <a:ext cx="3886200" cy="1308225"/>
          </a:xfrm>
          <a:prstGeom prst="rect">
            <a:avLst/>
          </a:prstGeom>
          <a:effectLst/>
        </p:spPr>
      </p:pic>
      <p:pic>
        <p:nvPicPr>
          <p:cNvPr id="10" name="Picture 9">
            <a:extLst>
              <a:ext uri="{FF2B5EF4-FFF2-40B4-BE49-F238E27FC236}">
                <a16:creationId xmlns:a16="http://schemas.microsoft.com/office/drawing/2014/main" id="{A0D212CA-E192-9B25-3422-1BBADC8C1A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4942" y="4766555"/>
            <a:ext cx="3886200" cy="1214036"/>
          </a:xfrm>
          <a:prstGeom prst="rect">
            <a:avLst/>
          </a:prstGeom>
          <a:effectLst/>
        </p:spPr>
      </p:pic>
    </p:spTree>
    <p:extLst>
      <p:ext uri="{BB962C8B-B14F-4D97-AF65-F5344CB8AC3E}">
        <p14:creationId xmlns:p14="http://schemas.microsoft.com/office/powerpoint/2010/main" val="240783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444" y="1283020"/>
            <a:ext cx="8305800" cy="550019"/>
          </a:xfrm>
        </p:spPr>
        <p:txBody>
          <a:bodyPr>
            <a:noAutofit/>
          </a:bodyPr>
          <a:lstStyle/>
          <a:p>
            <a:r>
              <a:rPr lang="en-US" sz="1800" b="1">
                <a:effectLst/>
              </a:rPr>
              <a:t>WEATHER RESILIENCE - </a:t>
            </a:r>
            <a:r>
              <a:rPr lang="en-US" sz="1800" b="1">
                <a:solidFill>
                  <a:srgbClr val="FFFF99"/>
                </a:solidFill>
                <a:effectLst/>
              </a:rPr>
              <a:t>Naturally available </a:t>
            </a:r>
            <a:r>
              <a:rPr lang="en-US" sz="1800">
                <a:solidFill>
                  <a:srgbClr val="FFFF99"/>
                </a:solidFill>
              </a:rPr>
              <a:t>m</a:t>
            </a:r>
            <a:r>
              <a:rPr lang="en-US" sz="1800" b="1">
                <a:solidFill>
                  <a:srgbClr val="FFFF99"/>
                </a:solidFill>
                <a:effectLst/>
              </a:rPr>
              <a:t>oisture use</a:t>
            </a:r>
            <a:endParaRPr lang="en-US" sz="3200"/>
          </a:p>
        </p:txBody>
      </p:sp>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895485" y="2688411"/>
            <a:ext cx="3248514" cy="306308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391014" y="2241710"/>
            <a:ext cx="8752985" cy="550019"/>
          </a:xfrm>
        </p:spPr>
        <p:txBody>
          <a:bodyPr>
            <a:normAutofit/>
          </a:bodyPr>
          <a:lstStyle/>
          <a:p>
            <a:pPr marL="285750" indent="-285750">
              <a:buFont typeface="Arial" panose="020B0604020202020204" pitchFamily="34" charset="0"/>
              <a:buChar char="•"/>
            </a:pPr>
            <a:r>
              <a:rPr lang="en-US" sz="1800">
                <a:solidFill>
                  <a:schemeClr val="bg1"/>
                </a:solidFill>
                <a:effectLst/>
              </a:rPr>
              <a:t>Natural precipitation is not optimally managed</a:t>
            </a:r>
          </a:p>
          <a:p>
            <a:pPr marL="285750" indent="-28575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EF5510B7-B190-D1D7-3CDB-AC6AD1B71B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1014" y="3200400"/>
            <a:ext cx="5239862" cy="2120276"/>
          </a:xfrm>
          <a:prstGeom prst="rect">
            <a:avLst/>
          </a:prstGeom>
          <a:effectLst/>
        </p:spPr>
      </p:pic>
    </p:spTree>
    <p:extLst>
      <p:ext uri="{BB962C8B-B14F-4D97-AF65-F5344CB8AC3E}">
        <p14:creationId xmlns:p14="http://schemas.microsoft.com/office/powerpoint/2010/main" val="191098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6" y="871620"/>
            <a:ext cx="8151325" cy="503938"/>
          </a:xfrm>
        </p:spPr>
        <p:txBody>
          <a:bodyPr>
            <a:noAutofit/>
          </a:bodyPr>
          <a:lstStyle/>
          <a:p>
            <a:r>
              <a:rPr lang="en-US" sz="1800"/>
              <a:t>WIND &amp; WATER EROSION – </a:t>
            </a:r>
            <a:r>
              <a:rPr lang="en-US" sz="1800">
                <a:solidFill>
                  <a:srgbClr val="FFFF99"/>
                </a:solidFill>
              </a:rPr>
              <a:t>Sheet, rill and wind</a:t>
            </a:r>
          </a:p>
        </p:txBody>
      </p:sp>
      <p:sp>
        <p:nvSpPr>
          <p:cNvPr id="4" name="Text Placeholder 3"/>
          <p:cNvSpPr>
            <a:spLocks noGrp="1"/>
          </p:cNvSpPr>
          <p:nvPr>
            <p:ph type="body" sz="half" idx="2"/>
          </p:nvPr>
        </p:nvSpPr>
        <p:spPr>
          <a:xfrm>
            <a:off x="165840" y="1536631"/>
            <a:ext cx="4827914" cy="2569139"/>
          </a:xfrm>
        </p:spPr>
        <p:txBody>
          <a:bodyPr>
            <a:noAutofit/>
          </a:bodyPr>
          <a:lstStyle/>
          <a:p>
            <a:pPr marL="285750" indent="-285750">
              <a:buFont typeface="Arial" panose="020B0604020202020204" pitchFamily="34" charset="0"/>
              <a:buChar char="•"/>
            </a:pPr>
            <a:r>
              <a:rPr lang="en-US" sz="1800">
                <a:solidFill>
                  <a:schemeClr val="bg1"/>
                </a:solidFill>
                <a:effectLst/>
              </a:rPr>
              <a:t>Detachment and transport of soil particles </a:t>
            </a:r>
          </a:p>
          <a:p>
            <a:pPr marL="285750" indent="-285750">
              <a:buFont typeface="Arial" panose="020B0604020202020204" pitchFamily="34" charset="0"/>
              <a:buChar char="•"/>
            </a:pPr>
            <a:r>
              <a:rPr lang="en-US" sz="1800">
                <a:solidFill>
                  <a:schemeClr val="bg1"/>
                </a:solidFill>
                <a:effectLst/>
              </a:rPr>
              <a:t>Degrades soil quality</a:t>
            </a:r>
          </a:p>
          <a:p>
            <a:pPr marL="285750" indent="-285750">
              <a:buFont typeface="Arial" panose="020B0604020202020204" pitchFamily="34" charset="0"/>
              <a:buChar char="•"/>
            </a:pPr>
            <a:r>
              <a:rPr lang="en-US" sz="1800">
                <a:solidFill>
                  <a:schemeClr val="bg1"/>
                </a:solidFill>
                <a:effectLst/>
              </a:rPr>
              <a:t>Caused by:</a:t>
            </a:r>
          </a:p>
          <a:p>
            <a:pPr marL="742950" lvl="1" indent="-285750">
              <a:buFont typeface="Arial" panose="020B0604020202020204" pitchFamily="34" charset="0"/>
              <a:buChar char="•"/>
            </a:pPr>
            <a:r>
              <a:rPr lang="en-US" sz="1600">
                <a:solidFill>
                  <a:schemeClr val="bg1"/>
                </a:solidFill>
                <a:effectLst/>
              </a:rPr>
              <a:t>rainfall runoff/splash</a:t>
            </a:r>
            <a:endParaRPr lang="en-US" sz="1600">
              <a:solidFill>
                <a:schemeClr val="bg1"/>
              </a:solidFill>
            </a:endParaRPr>
          </a:p>
          <a:p>
            <a:pPr marL="742950" lvl="1" indent="-285750">
              <a:buFont typeface="Arial" panose="020B0604020202020204" pitchFamily="34" charset="0"/>
              <a:buChar char="•"/>
            </a:pPr>
            <a:r>
              <a:rPr lang="en-US" sz="1600">
                <a:solidFill>
                  <a:schemeClr val="bg1"/>
                </a:solidFill>
                <a:effectLst/>
              </a:rPr>
              <a:t>irrigation runoff</a:t>
            </a:r>
          </a:p>
          <a:p>
            <a:pPr marL="742950" lvl="1" indent="-285750">
              <a:buFont typeface="Arial" panose="020B0604020202020204" pitchFamily="34" charset="0"/>
              <a:buChar char="•"/>
            </a:pPr>
            <a:r>
              <a:rPr lang="en-US" sz="1600">
                <a:solidFill>
                  <a:schemeClr val="bg1"/>
                </a:solidFill>
                <a:effectLst/>
              </a:rPr>
              <a:t>Wind</a:t>
            </a:r>
          </a:p>
          <a:p>
            <a:pPr marL="285750" indent="-285750">
              <a:buFont typeface="Arial" panose="020B0604020202020204" pitchFamily="34" charset="0"/>
              <a:buChar char="•"/>
            </a:pPr>
            <a:r>
              <a:rPr lang="en-US" sz="1800">
                <a:solidFill>
                  <a:schemeClr val="bg1"/>
                </a:solidFill>
                <a:cs typeface="Calibri"/>
              </a:rPr>
              <a:t>Includes Woodland erosion on </a:t>
            </a:r>
            <a:br>
              <a:rPr lang="en-US" sz="1800">
                <a:solidFill>
                  <a:schemeClr val="bg1"/>
                </a:solidFill>
                <a:cs typeface="Calibri"/>
              </a:rPr>
            </a:br>
            <a:r>
              <a:rPr lang="en-US" sz="1800">
                <a:solidFill>
                  <a:schemeClr val="bg1"/>
                </a:solidFill>
                <a:cs typeface="Calibri"/>
              </a:rPr>
              <a:t>trails or log yards</a:t>
            </a:r>
          </a:p>
          <a:p>
            <a:pPr lvl="1"/>
            <a:endParaRPr lang="en-US" sz="1800">
              <a:solidFill>
                <a:schemeClr val="bg1"/>
              </a:solidFill>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2289" y="4536974"/>
            <a:ext cx="2311465" cy="16459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4180" y="2381055"/>
            <a:ext cx="1344209" cy="164592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FD1134D-57B6-37E6-B512-83E02D6333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2715" y="2381055"/>
            <a:ext cx="4480560" cy="1638689"/>
          </a:xfrm>
          <a:prstGeom prst="rect">
            <a:avLst/>
          </a:prstGeom>
          <a:effectLst/>
        </p:spPr>
      </p:pic>
      <p:pic>
        <p:nvPicPr>
          <p:cNvPr id="8" name="Picture 7">
            <a:extLst>
              <a:ext uri="{FF2B5EF4-FFF2-40B4-BE49-F238E27FC236}">
                <a16:creationId xmlns:a16="http://schemas.microsoft.com/office/drawing/2014/main" id="{DED678EC-16B7-3493-83DE-D07FFCF07A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12715" y="4536974"/>
            <a:ext cx="4480560" cy="1637975"/>
          </a:xfrm>
          <a:prstGeom prst="rect">
            <a:avLst/>
          </a:prstGeom>
          <a:effectLst/>
        </p:spPr>
      </p:pic>
      <p:sp>
        <p:nvSpPr>
          <p:cNvPr id="7" name="Text Placeholder 3">
            <a:extLst>
              <a:ext uri="{FF2B5EF4-FFF2-40B4-BE49-F238E27FC236}">
                <a16:creationId xmlns:a16="http://schemas.microsoft.com/office/drawing/2014/main" id="{F786DCAE-C79E-FDD3-7951-BB0DC1F17512}"/>
              </a:ext>
            </a:extLst>
          </p:cNvPr>
          <p:cNvSpPr txBox="1">
            <a:spLocks/>
          </p:cNvSpPr>
          <p:nvPr/>
        </p:nvSpPr>
        <p:spPr>
          <a:xfrm>
            <a:off x="220604" y="3613755"/>
            <a:ext cx="3886200" cy="233910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endParaRPr lang="en-US" sz="1600">
              <a:solidFill>
                <a:schemeClr val="bg1"/>
              </a:solidFill>
            </a:endParaRPr>
          </a:p>
          <a:p>
            <a:pPr marL="285750" indent="-285750" fontAlgn="auto">
              <a:spcAft>
                <a:spcPts val="0"/>
              </a:spcAft>
              <a:buFont typeface="Arial" panose="020B0604020202020204" pitchFamily="34" charset="0"/>
              <a:buChar char="•"/>
            </a:pPr>
            <a:endParaRPr lang="en-US" sz="1600">
              <a:solidFill>
                <a:schemeClr val="bg1"/>
              </a:solidFill>
            </a:endParaRPr>
          </a:p>
        </p:txBody>
      </p:sp>
      <p:pic>
        <p:nvPicPr>
          <p:cNvPr id="3" name="Picture 2">
            <a:extLst>
              <a:ext uri="{FF2B5EF4-FFF2-40B4-BE49-F238E27FC236}">
                <a16:creationId xmlns:a16="http://schemas.microsoft.com/office/drawing/2014/main" id="{500A3821-F9D6-057F-8166-F23850EEC0C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0604" y="4536974"/>
            <a:ext cx="2197639" cy="1645920"/>
          </a:xfrm>
          <a:prstGeom prst="rect">
            <a:avLst/>
          </a:prstGeom>
          <a:ln w="12700" cap="sq">
            <a:solidFill>
              <a:schemeClr val="tx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015607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9437" y="2560320"/>
            <a:ext cx="8458200" cy="1015663"/>
          </a:xfrm>
          <a:prstGeom prst="rect">
            <a:avLst/>
          </a:prstGeom>
          <a:noFill/>
        </p:spPr>
        <p:txBody>
          <a:bodyPr wrap="square" rtlCol="0">
            <a:spAutoFit/>
          </a:bodyPr>
          <a:lstStyle/>
          <a:p>
            <a:r>
              <a:rPr lang="en-US" sz="6000" b="1">
                <a:solidFill>
                  <a:schemeClr val="bg1"/>
                </a:solidFill>
                <a:latin typeface="Pristina" panose="03060402040406080204" pitchFamily="66" charset="0"/>
              </a:rPr>
              <a:t>Helping People Help the Land</a:t>
            </a:r>
          </a:p>
        </p:txBody>
      </p:sp>
    </p:spTree>
    <p:extLst>
      <p:ext uri="{BB962C8B-B14F-4D97-AF65-F5344CB8AC3E}">
        <p14:creationId xmlns:p14="http://schemas.microsoft.com/office/powerpoint/2010/main" val="30620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1637" y="2895600"/>
            <a:ext cx="3769607" cy="2369107"/>
          </a:xfrm>
          <a:prstGeom prst="rect">
            <a:avLst/>
          </a:prstGeom>
        </p:spPr>
      </p:pic>
      <p:sp>
        <p:nvSpPr>
          <p:cNvPr id="3" name="Title 2"/>
          <p:cNvSpPr>
            <a:spLocks noGrp="1"/>
          </p:cNvSpPr>
          <p:nvPr>
            <p:ph type="ctrTitle"/>
          </p:nvPr>
        </p:nvSpPr>
        <p:spPr>
          <a:xfrm>
            <a:off x="706798" y="1371600"/>
            <a:ext cx="8239284" cy="1372023"/>
          </a:xfrm>
        </p:spPr>
        <p:txBody>
          <a:bodyPr/>
          <a:lstStyle/>
          <a:p>
            <a:r>
              <a:rPr lang="en-US"/>
              <a:t>Questions</a:t>
            </a:r>
          </a:p>
        </p:txBody>
      </p:sp>
    </p:spTree>
    <p:extLst>
      <p:ext uri="{BB962C8B-B14F-4D97-AF65-F5344CB8AC3E}">
        <p14:creationId xmlns:p14="http://schemas.microsoft.com/office/powerpoint/2010/main" val="3413063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738" y="1351280"/>
            <a:ext cx="8898965" cy="4575387"/>
          </a:xfrm>
        </p:spPr>
        <p:txBody>
          <a:bodyPr>
            <a:normAutofit fontScale="90000"/>
          </a:bodyPr>
          <a:lstStyle/>
          <a:p>
            <a:pPr>
              <a:defRPr/>
            </a:pPr>
            <a:r>
              <a:rPr lang="en-US" sz="2000"/>
              <a:t>USDA is an equal opportunity provider and employer. "The U.S. Department of Agriculture (USDA) prohibits discrimination in all of its programs and activities on the basis of race, color, national origin, age, disability, and where applicable, sex (including gender identity and expression), marital status, familial status, parental status, religion, sexual orientation, political beliefs, genetic information,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to:  USDA Assistant Secretary for Civil Rights, Office of the Assistant Secretary for Civil Rights1400 Independence Avenue, S.W., Stop 9410, Washington, DC 20250-9410, or call toll-free at (866) 632-9992 (English) or (800) 877-8339 (TDD) or (866) 377-8642 (English Federal-relay) or (800) 845-6136 (Spanish Federal-relay). </a:t>
            </a:r>
            <a:br>
              <a:rPr lang="en-US" sz="2400"/>
            </a:br>
            <a:endParaRPr lang="en-US" sz="2400">
              <a:solidFill>
                <a:srgbClr val="FFFF00"/>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85755B-2309-9611-8696-2A617D2C574B}"/>
              </a:ext>
            </a:extLst>
          </p:cNvPr>
          <p:cNvSpPr>
            <a:spLocks noGrp="1"/>
          </p:cNvSpPr>
          <p:nvPr>
            <p:ph type="sldNum" sz="quarter" idx="12"/>
          </p:nvPr>
        </p:nvSpPr>
        <p:spPr/>
        <p:txBody>
          <a:bodyPr/>
          <a:lstStyle/>
          <a:p>
            <a:fld id="{0B40D58C-2C5C-441F-ACAD-DE077D46E1F1}" type="slidenum">
              <a:rPr lang="en-US" smtClean="0"/>
              <a:pPr/>
              <a:t>5</a:t>
            </a:fld>
            <a:endParaRPr lang="en-US"/>
          </a:p>
        </p:txBody>
      </p:sp>
      <p:sp>
        <p:nvSpPr>
          <p:cNvPr id="5" name="Title 4">
            <a:extLst>
              <a:ext uri="{FF2B5EF4-FFF2-40B4-BE49-F238E27FC236}">
                <a16:creationId xmlns:a16="http://schemas.microsoft.com/office/drawing/2014/main" id="{CBA90644-F291-23B7-E87D-18C0B5DE89CE}"/>
              </a:ext>
            </a:extLst>
          </p:cNvPr>
          <p:cNvSpPr>
            <a:spLocks noGrp="1"/>
          </p:cNvSpPr>
          <p:nvPr>
            <p:ph type="title"/>
          </p:nvPr>
        </p:nvSpPr>
        <p:spPr>
          <a:xfrm>
            <a:off x="61118" y="419793"/>
            <a:ext cx="9693275" cy="1524000"/>
          </a:xfrm>
        </p:spPr>
        <p:txBody>
          <a:bodyPr>
            <a:normAutofit/>
          </a:bodyPr>
          <a:lstStyle/>
          <a:p>
            <a:pPr algn="l"/>
            <a:r>
              <a:rPr lang="en-US" sz="1800" b="1" u="sng">
                <a:effectLst/>
                <a:latin typeface="+mj-lt"/>
                <a:ea typeface="Calibri" panose="020F0502020204030204" pitchFamily="34" charset="0"/>
              </a:rPr>
              <a:t>Resource Concern: </a:t>
            </a:r>
            <a:br>
              <a:rPr lang="en-US" sz="1800" b="1" u="sng">
                <a:effectLst/>
                <a:latin typeface="+mj-lt"/>
                <a:ea typeface="Calibri" panose="020F0502020204030204" pitchFamily="34" charset="0"/>
              </a:rPr>
            </a:br>
            <a:r>
              <a:rPr lang="en-US" sz="1800">
                <a:effectLst/>
                <a:latin typeface="+mj-lt"/>
                <a:ea typeface="Calibri" panose="020F0502020204030204" pitchFamily="34" charset="0"/>
              </a:rPr>
              <a:t>	</a:t>
            </a:r>
            <a:endParaRPr lang="en-US">
              <a:latin typeface="+mj-lt"/>
            </a:endParaRPr>
          </a:p>
        </p:txBody>
      </p:sp>
      <p:sp>
        <p:nvSpPr>
          <p:cNvPr id="8" name="Content Placeholder 7">
            <a:extLst>
              <a:ext uri="{FF2B5EF4-FFF2-40B4-BE49-F238E27FC236}">
                <a16:creationId xmlns:a16="http://schemas.microsoft.com/office/drawing/2014/main" id="{E107106A-90AA-1E18-71AE-C6051C61143E}"/>
              </a:ext>
            </a:extLst>
          </p:cNvPr>
          <p:cNvSpPr>
            <a:spLocks noGrp="1"/>
          </p:cNvSpPr>
          <p:nvPr>
            <p:ph idx="1"/>
          </p:nvPr>
        </p:nvSpPr>
        <p:spPr>
          <a:xfrm>
            <a:off x="122237" y="2179959"/>
            <a:ext cx="9571038" cy="4220841"/>
          </a:xfrm>
        </p:spPr>
        <p:txBody>
          <a:bodyPr vert="horz" lIns="91440" tIns="45720" rIns="91440" bIns="45720" numCol="3" rtlCol="0" anchor="t">
            <a:normAutofit fontScale="25000" lnSpcReduction="20000"/>
          </a:bodyPr>
          <a:lstStyle/>
          <a:p>
            <a:pPr marL="0" indent="0">
              <a:buNone/>
            </a:pPr>
            <a:r>
              <a:rPr lang="en-US" sz="4800">
                <a:solidFill>
                  <a:srgbClr val="FFFF99"/>
                </a:solidFill>
                <a:latin typeface="+mn-lt"/>
              </a:rPr>
              <a:t>1. Emissions of airborne reactive nitrogen</a:t>
            </a:r>
            <a:endParaRPr lang="en-US" sz="4800">
              <a:solidFill>
                <a:srgbClr val="FFFF99"/>
              </a:solidFill>
              <a:latin typeface="+mn-lt"/>
              <a:ea typeface="Calibri"/>
            </a:endParaRPr>
          </a:p>
          <a:p>
            <a:pPr marL="0" indent="0">
              <a:buNone/>
            </a:pPr>
            <a:r>
              <a:rPr lang="en-US" sz="4800">
                <a:solidFill>
                  <a:srgbClr val="FFFF99"/>
                </a:solidFill>
                <a:latin typeface="+mn-lt"/>
              </a:rPr>
              <a:t>2. Emissions of greenhouse gasses (GHGs)</a:t>
            </a:r>
            <a:endParaRPr lang="en-US" sz="4800">
              <a:solidFill>
                <a:srgbClr val="FFFF99"/>
              </a:solidFill>
              <a:latin typeface="+mn-lt"/>
              <a:ea typeface="Calibri"/>
            </a:endParaRPr>
          </a:p>
          <a:p>
            <a:pPr marL="0" indent="0">
              <a:buNone/>
            </a:pPr>
            <a:r>
              <a:rPr lang="en-US" sz="4800">
                <a:solidFill>
                  <a:srgbClr val="FFFF99"/>
                </a:solidFill>
                <a:latin typeface="+mn-lt"/>
              </a:rPr>
              <a:t>3. Emissions of ozone precursors</a:t>
            </a:r>
            <a:endParaRPr lang="en-US" sz="4800">
              <a:solidFill>
                <a:srgbClr val="FFFF99"/>
              </a:solidFill>
              <a:latin typeface="+mn-lt"/>
              <a:ea typeface="Calibri"/>
            </a:endParaRPr>
          </a:p>
          <a:p>
            <a:pPr marL="0" indent="0">
              <a:buNone/>
            </a:pPr>
            <a:r>
              <a:rPr lang="en-US" sz="4800">
                <a:solidFill>
                  <a:srgbClr val="FFFF99"/>
                </a:solidFill>
                <a:latin typeface="+mn-lt"/>
              </a:rPr>
              <a:t>4. Emissions of particulate matter (PM) and PM precursors</a:t>
            </a:r>
            <a:endParaRPr lang="en-US" sz="4800">
              <a:solidFill>
                <a:srgbClr val="FFFF99"/>
              </a:solidFill>
              <a:latin typeface="+mn-lt"/>
              <a:ea typeface="Calibri"/>
            </a:endParaRPr>
          </a:p>
          <a:p>
            <a:pPr marL="0" indent="0">
              <a:buNone/>
            </a:pPr>
            <a:r>
              <a:rPr lang="en-US" sz="4800">
                <a:solidFill>
                  <a:srgbClr val="FFFF99"/>
                </a:solidFill>
                <a:latin typeface="+mn-lt"/>
              </a:rPr>
              <a:t>5. Objectionable odor</a:t>
            </a:r>
            <a:endParaRPr lang="en-US" sz="4800">
              <a:solidFill>
                <a:srgbClr val="FFFF99"/>
              </a:solidFill>
              <a:latin typeface="+mn-lt"/>
              <a:ea typeface="Calibri"/>
            </a:endParaRPr>
          </a:p>
          <a:p>
            <a:pPr marL="0" indent="0">
              <a:buNone/>
            </a:pPr>
            <a:r>
              <a:rPr lang="en-US" sz="4800">
                <a:solidFill>
                  <a:srgbClr val="FFFF99"/>
                </a:solidFill>
                <a:latin typeface="+mn-lt"/>
              </a:rPr>
              <a:t>6. Aquatic habitat for fish and other organisms</a:t>
            </a:r>
            <a:endParaRPr lang="en-US" sz="4800">
              <a:solidFill>
                <a:srgbClr val="FFFF99"/>
              </a:solidFill>
              <a:latin typeface="+mn-lt"/>
              <a:ea typeface="Calibri"/>
            </a:endParaRPr>
          </a:p>
          <a:p>
            <a:pPr marL="0" indent="0">
              <a:buNone/>
            </a:pPr>
            <a:r>
              <a:rPr lang="en-US" sz="4800">
                <a:solidFill>
                  <a:srgbClr val="FFFF99"/>
                </a:solidFill>
                <a:latin typeface="+mn-lt"/>
              </a:rPr>
              <a:t>7. Elevated water temperature</a:t>
            </a:r>
            <a:endParaRPr lang="en-US" sz="4800">
              <a:solidFill>
                <a:srgbClr val="FFFF99"/>
              </a:solidFill>
              <a:latin typeface="+mn-lt"/>
              <a:ea typeface="Calibri"/>
            </a:endParaRPr>
          </a:p>
          <a:p>
            <a:pPr marL="0" indent="0">
              <a:buNone/>
            </a:pPr>
            <a:r>
              <a:rPr lang="en-US" sz="4800">
                <a:solidFill>
                  <a:srgbClr val="FFFF99"/>
                </a:solidFill>
                <a:latin typeface="+mn-lt"/>
              </a:rPr>
              <a:t>8. Bank erosion from streams, shorelines or </a:t>
            </a:r>
          </a:p>
          <a:p>
            <a:pPr marL="0" indent="0">
              <a:buNone/>
            </a:pPr>
            <a:r>
              <a:rPr lang="en-US" sz="4800">
                <a:solidFill>
                  <a:srgbClr val="FFFF99"/>
                </a:solidFill>
                <a:latin typeface="+mn-lt"/>
              </a:rPr>
              <a:t>water conveyance channels</a:t>
            </a:r>
            <a:endParaRPr lang="en-US" sz="4800">
              <a:solidFill>
                <a:srgbClr val="FFFF99"/>
              </a:solidFill>
              <a:latin typeface="+mn-lt"/>
              <a:ea typeface="Calibri"/>
            </a:endParaRPr>
          </a:p>
          <a:p>
            <a:pPr marL="0" indent="0">
              <a:buNone/>
            </a:pPr>
            <a:r>
              <a:rPr lang="en-US" sz="4800">
                <a:solidFill>
                  <a:srgbClr val="FFFF99"/>
                </a:solidFill>
                <a:latin typeface="+mn-lt"/>
              </a:rPr>
              <a:t>9. Classic gully erosion</a:t>
            </a:r>
            <a:endParaRPr lang="en-US" sz="4800">
              <a:solidFill>
                <a:srgbClr val="FFFF99"/>
              </a:solidFill>
              <a:latin typeface="+mn-lt"/>
              <a:ea typeface="Calibri"/>
            </a:endParaRPr>
          </a:p>
          <a:p>
            <a:pPr marL="0" indent="0">
              <a:buNone/>
            </a:pPr>
            <a:r>
              <a:rPr lang="en-US" sz="4800">
                <a:solidFill>
                  <a:srgbClr val="FFFF99"/>
                </a:solidFill>
                <a:latin typeface="+mn-lt"/>
              </a:rPr>
              <a:t>10. Ephemeral gully erosion</a:t>
            </a:r>
            <a:endParaRPr lang="en-US" sz="4800">
              <a:solidFill>
                <a:srgbClr val="FFFF99"/>
              </a:solidFill>
              <a:latin typeface="+mn-lt"/>
              <a:ea typeface="Calibri"/>
            </a:endParaRPr>
          </a:p>
          <a:p>
            <a:pPr marL="0" indent="0">
              <a:buNone/>
            </a:pPr>
            <a:r>
              <a:rPr lang="en-US" sz="4800">
                <a:solidFill>
                  <a:srgbClr val="FFFF99"/>
                </a:solidFill>
                <a:latin typeface="+mn-lt"/>
              </a:rPr>
              <a:t>11. Plant productivity and health</a:t>
            </a:r>
            <a:endParaRPr lang="en-US" sz="4800">
              <a:solidFill>
                <a:srgbClr val="FFFF99"/>
              </a:solidFill>
              <a:latin typeface="+mn-lt"/>
              <a:ea typeface="Calibri"/>
            </a:endParaRPr>
          </a:p>
          <a:p>
            <a:pPr marL="0" indent="0">
              <a:buNone/>
            </a:pPr>
            <a:r>
              <a:rPr lang="en-US" sz="4800">
                <a:solidFill>
                  <a:srgbClr val="FFFF99"/>
                </a:solidFill>
                <a:latin typeface="+mn-lt"/>
              </a:rPr>
              <a:t>12. Plant structure and composition</a:t>
            </a:r>
            <a:endParaRPr lang="en-US" sz="4800">
              <a:solidFill>
                <a:srgbClr val="FFFF99"/>
              </a:solidFill>
              <a:latin typeface="+mn-lt"/>
              <a:ea typeface="Calibri"/>
            </a:endParaRPr>
          </a:p>
          <a:p>
            <a:pPr marL="0" indent="0">
              <a:buNone/>
            </a:pPr>
            <a:r>
              <a:rPr lang="en-US" sz="4800">
                <a:solidFill>
                  <a:srgbClr val="FFFF99"/>
                </a:solidFill>
                <a:latin typeface="+mn-lt"/>
              </a:rPr>
              <a:t>13. Pesticides transported to groundwater</a:t>
            </a:r>
            <a:endParaRPr lang="en-US" sz="4800">
              <a:solidFill>
                <a:srgbClr val="FFFF99"/>
              </a:solidFill>
              <a:latin typeface="+mn-lt"/>
              <a:ea typeface="Calibri"/>
            </a:endParaRPr>
          </a:p>
          <a:p>
            <a:pPr marL="0" indent="0">
              <a:buNone/>
            </a:pPr>
            <a:r>
              <a:rPr lang="en-US" sz="4800">
                <a:solidFill>
                  <a:srgbClr val="FFFF99"/>
                </a:solidFill>
                <a:latin typeface="+mn-lt"/>
              </a:rPr>
              <a:t>14. Pesticides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15. Nutrients transported to groundwater</a:t>
            </a:r>
            <a:endParaRPr lang="en-US" sz="4800">
              <a:solidFill>
                <a:srgbClr val="FFFF99"/>
              </a:solidFill>
              <a:latin typeface="+mn-lt"/>
              <a:ea typeface="Calibri"/>
            </a:endParaRPr>
          </a:p>
          <a:p>
            <a:pPr marL="0" indent="0">
              <a:buNone/>
            </a:pPr>
            <a:r>
              <a:rPr lang="en-US" sz="4800">
                <a:solidFill>
                  <a:srgbClr val="FFFF99"/>
                </a:solidFill>
                <a:latin typeface="+mn-lt"/>
              </a:rPr>
              <a:t>16. Nutrients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17. Pathogens and chemicals from manure, biosolids, or compost applications transported </a:t>
            </a:r>
            <a:endParaRPr lang="en-US" sz="4800">
              <a:solidFill>
                <a:srgbClr val="FFFF99"/>
              </a:solidFill>
              <a:latin typeface="+mn-lt"/>
              <a:ea typeface="Calibri"/>
            </a:endParaRPr>
          </a:p>
          <a:p>
            <a:pPr marL="0" indent="0">
              <a:buNone/>
            </a:pPr>
            <a:r>
              <a:rPr lang="en-US" sz="4800">
                <a:solidFill>
                  <a:srgbClr val="FFFF99"/>
                </a:solidFill>
                <a:latin typeface="+mn-lt"/>
              </a:rPr>
              <a:t>to groundwater</a:t>
            </a:r>
            <a:endParaRPr lang="en-US" sz="4800">
              <a:solidFill>
                <a:srgbClr val="FFFF99"/>
              </a:solidFill>
              <a:latin typeface="+mn-lt"/>
              <a:ea typeface="Calibri"/>
            </a:endParaRPr>
          </a:p>
          <a:p>
            <a:pPr marL="0" indent="0">
              <a:buNone/>
            </a:pPr>
            <a:endParaRPr lang="en-US" sz="4800">
              <a:solidFill>
                <a:srgbClr val="FFFF99"/>
              </a:solidFill>
              <a:latin typeface="+mn-lt"/>
              <a:ea typeface="Calibri"/>
            </a:endParaRPr>
          </a:p>
          <a:p>
            <a:pPr marL="0" indent="0">
              <a:buNone/>
            </a:pPr>
            <a:endParaRPr lang="en-US" sz="4800">
              <a:solidFill>
                <a:srgbClr val="FFFF99"/>
              </a:solidFill>
              <a:latin typeface="+mn-lt"/>
              <a:ea typeface="Calibri"/>
            </a:endParaRPr>
          </a:p>
          <a:p>
            <a:pPr marL="0" indent="0">
              <a:buNone/>
            </a:pPr>
            <a:r>
              <a:rPr lang="en-US" sz="4800">
                <a:solidFill>
                  <a:srgbClr val="FFFF99"/>
                </a:solidFill>
                <a:latin typeface="+mn-lt"/>
              </a:rPr>
              <a:t>18. Pathogens and chemicals from manure, biosolids, or compost applications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19. Sediment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20. Wildfire hazard from biomass accumulation</a:t>
            </a:r>
            <a:endParaRPr lang="en-US" sz="4800">
              <a:solidFill>
                <a:srgbClr val="FFFF99"/>
              </a:solidFill>
              <a:latin typeface="+mn-lt"/>
              <a:ea typeface="Calibri"/>
            </a:endParaRPr>
          </a:p>
          <a:p>
            <a:pPr marL="0" indent="0">
              <a:buNone/>
            </a:pPr>
            <a:r>
              <a:rPr lang="en-US" sz="4800">
                <a:solidFill>
                  <a:srgbClr val="FFFF99"/>
                </a:solidFill>
                <a:latin typeface="+mn-lt"/>
              </a:rPr>
              <a:t>21. Energy efficiency of equipment and facilities</a:t>
            </a:r>
            <a:endParaRPr lang="en-US" sz="4800">
              <a:solidFill>
                <a:srgbClr val="FFFF99"/>
              </a:solidFill>
              <a:latin typeface="+mn-lt"/>
              <a:ea typeface="Calibri"/>
            </a:endParaRPr>
          </a:p>
          <a:p>
            <a:pPr marL="0" indent="0">
              <a:buNone/>
            </a:pPr>
            <a:r>
              <a:rPr lang="en-US" sz="4800">
                <a:solidFill>
                  <a:srgbClr val="FFFF99"/>
                </a:solidFill>
                <a:latin typeface="+mn-lt"/>
              </a:rPr>
              <a:t>22. Energy efficiency of farming/ranching practices and field operations</a:t>
            </a:r>
            <a:endParaRPr lang="en-US" sz="4800">
              <a:solidFill>
                <a:srgbClr val="FFFF99"/>
              </a:solidFill>
              <a:latin typeface="+mn-lt"/>
              <a:ea typeface="Calibri"/>
            </a:endParaRPr>
          </a:p>
          <a:p>
            <a:pPr marL="0" indent="0">
              <a:buNone/>
            </a:pPr>
            <a:r>
              <a:rPr lang="en-US" sz="4800">
                <a:solidFill>
                  <a:srgbClr val="FFFF99"/>
                </a:solidFill>
                <a:latin typeface="+mn-lt"/>
              </a:rPr>
              <a:t>23. Feed and forage balance</a:t>
            </a:r>
            <a:endParaRPr lang="en-US" sz="4800">
              <a:solidFill>
                <a:srgbClr val="FFFF99"/>
              </a:solidFill>
              <a:latin typeface="+mn-lt"/>
              <a:ea typeface="Calibri"/>
            </a:endParaRPr>
          </a:p>
          <a:p>
            <a:pPr marL="0" indent="0">
              <a:buNone/>
            </a:pPr>
            <a:r>
              <a:rPr lang="en-US" sz="4800">
                <a:solidFill>
                  <a:srgbClr val="FFFF99"/>
                </a:solidFill>
                <a:latin typeface="+mn-lt"/>
              </a:rPr>
              <a:t>24. Inadequate livestock shelter</a:t>
            </a:r>
            <a:endParaRPr lang="en-US" sz="4800">
              <a:solidFill>
                <a:srgbClr val="FFFF99"/>
              </a:solidFill>
              <a:latin typeface="+mn-lt"/>
              <a:ea typeface="Calibri"/>
            </a:endParaRPr>
          </a:p>
          <a:p>
            <a:pPr marL="0" indent="0">
              <a:buNone/>
            </a:pPr>
            <a:r>
              <a:rPr lang="en-US" sz="4800">
                <a:solidFill>
                  <a:srgbClr val="FFFF99"/>
                </a:solidFill>
                <a:latin typeface="+mn-lt"/>
              </a:rPr>
              <a:t>25. Inadequate livestock water quantity, quality and  distribution</a:t>
            </a:r>
            <a:endParaRPr lang="en-US" sz="4800">
              <a:solidFill>
                <a:srgbClr val="FFFF99"/>
              </a:solidFill>
              <a:latin typeface="+mn-lt"/>
              <a:ea typeface="Calibri"/>
            </a:endParaRPr>
          </a:p>
          <a:p>
            <a:pPr marL="0" indent="0">
              <a:buNone/>
            </a:pPr>
            <a:r>
              <a:rPr lang="en-US" sz="4800">
                <a:solidFill>
                  <a:srgbClr val="FFFF99"/>
                </a:solidFill>
                <a:latin typeface="+mn-lt"/>
              </a:rPr>
              <a:t>26. Plant pest pressure</a:t>
            </a:r>
            <a:endParaRPr lang="en-US" sz="4800">
              <a:solidFill>
                <a:srgbClr val="FFFF99"/>
              </a:solidFill>
              <a:latin typeface="+mn-lt"/>
              <a:ea typeface="Calibri"/>
            </a:endParaRPr>
          </a:p>
          <a:p>
            <a:pPr marL="0" indent="0">
              <a:buNone/>
            </a:pPr>
            <a:r>
              <a:rPr lang="en-US" sz="4800">
                <a:solidFill>
                  <a:srgbClr val="FFFF99"/>
                </a:solidFill>
                <a:latin typeface="+mn-lt"/>
              </a:rPr>
              <a:t>27. Salts transported to groundwater</a:t>
            </a:r>
            <a:endParaRPr lang="en-US" sz="4800">
              <a:solidFill>
                <a:srgbClr val="FFFF99"/>
              </a:solidFill>
              <a:latin typeface="+mn-lt"/>
              <a:ea typeface="Calibri"/>
            </a:endParaRPr>
          </a:p>
          <a:p>
            <a:pPr marL="0" indent="0">
              <a:buNone/>
            </a:pPr>
            <a:r>
              <a:rPr lang="en-US" sz="4800">
                <a:solidFill>
                  <a:srgbClr val="FFFF99"/>
                </a:solidFill>
                <a:latin typeface="+mn-lt"/>
              </a:rPr>
              <a:t>28. Salts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29. Aggregate instability</a:t>
            </a:r>
            <a:endParaRPr lang="en-US" sz="4800">
              <a:solidFill>
                <a:srgbClr val="FFFF99"/>
              </a:solidFill>
              <a:latin typeface="+mn-lt"/>
              <a:ea typeface="Calibri"/>
            </a:endParaRPr>
          </a:p>
          <a:p>
            <a:pPr marL="0" indent="0">
              <a:buNone/>
            </a:pPr>
            <a:r>
              <a:rPr lang="en-US" sz="4800">
                <a:solidFill>
                  <a:srgbClr val="FFFF99"/>
                </a:solidFill>
                <a:latin typeface="+mn-lt"/>
              </a:rPr>
              <a:t>30. Compaction</a:t>
            </a:r>
            <a:endParaRPr lang="en-US" sz="4800">
              <a:solidFill>
                <a:srgbClr val="FFFF99"/>
              </a:solidFill>
              <a:latin typeface="+mn-lt"/>
              <a:ea typeface="Calibri"/>
            </a:endParaRPr>
          </a:p>
          <a:p>
            <a:pPr marL="0" indent="0">
              <a:buNone/>
            </a:pPr>
            <a:r>
              <a:rPr lang="en-US" sz="4800">
                <a:solidFill>
                  <a:srgbClr val="FFFF99"/>
                </a:solidFill>
                <a:latin typeface="+mn-lt"/>
              </a:rPr>
              <a:t>31. Concentration of salts or other chemicals</a:t>
            </a:r>
            <a:endParaRPr lang="en-US" sz="4800">
              <a:solidFill>
                <a:srgbClr val="FFFF99"/>
              </a:solidFill>
              <a:latin typeface="+mn-lt"/>
              <a:ea typeface="Calibri"/>
            </a:endParaRPr>
          </a:p>
          <a:p>
            <a:pPr marL="0" indent="0">
              <a:buNone/>
            </a:pPr>
            <a:r>
              <a:rPr lang="en-US" sz="4800">
                <a:solidFill>
                  <a:srgbClr val="FFFF99"/>
                </a:solidFill>
                <a:latin typeface="+mn-lt"/>
              </a:rPr>
              <a:t>32. Organic matter depletion</a:t>
            </a:r>
            <a:endParaRPr lang="en-US" sz="4800">
              <a:solidFill>
                <a:srgbClr val="FFFF99"/>
              </a:solidFill>
              <a:latin typeface="+mn-lt"/>
              <a:ea typeface="Calibri"/>
            </a:endParaRPr>
          </a:p>
          <a:p>
            <a:pPr marL="0" indent="0">
              <a:buNone/>
            </a:pPr>
            <a:r>
              <a:rPr lang="en-US" sz="4800">
                <a:solidFill>
                  <a:srgbClr val="FFFF99"/>
                </a:solidFill>
                <a:latin typeface="+mn-lt"/>
              </a:rPr>
              <a:t>33. Soil organism habitat loss or degradation</a:t>
            </a:r>
            <a:endParaRPr lang="en-US" sz="4800">
              <a:solidFill>
                <a:srgbClr val="FFFF99"/>
              </a:solidFill>
              <a:latin typeface="+mn-lt"/>
              <a:ea typeface="Calibri"/>
            </a:endParaRPr>
          </a:p>
          <a:p>
            <a:pPr marL="0" indent="0">
              <a:buNone/>
            </a:pPr>
            <a:r>
              <a:rPr lang="en-US" sz="4800">
                <a:solidFill>
                  <a:srgbClr val="FFFF99"/>
                </a:solidFill>
                <a:latin typeface="+mn-lt"/>
              </a:rPr>
              <a:t>34. Subsidence</a:t>
            </a:r>
            <a:endParaRPr lang="en-US" sz="4800">
              <a:solidFill>
                <a:srgbClr val="FFFF99"/>
              </a:solidFill>
              <a:latin typeface="+mn-lt"/>
              <a:ea typeface="Calibri"/>
            </a:endParaRPr>
          </a:p>
          <a:p>
            <a:pPr marL="0" indent="0">
              <a:buNone/>
            </a:pPr>
            <a:r>
              <a:rPr lang="en-US" sz="4800">
                <a:solidFill>
                  <a:srgbClr val="FFFF99"/>
                </a:solidFill>
                <a:latin typeface="+mn-lt"/>
              </a:rPr>
              <a:t>35. Groundwater depletion</a:t>
            </a:r>
            <a:endParaRPr lang="en-US" sz="4800">
              <a:solidFill>
                <a:srgbClr val="FFFF99"/>
              </a:solidFill>
              <a:latin typeface="+mn-lt"/>
              <a:ea typeface="Calibri"/>
            </a:endParaRPr>
          </a:p>
          <a:p>
            <a:pPr marL="0" indent="0">
              <a:buNone/>
            </a:pPr>
            <a:r>
              <a:rPr lang="en-US" sz="4800">
                <a:solidFill>
                  <a:srgbClr val="FFFF99"/>
                </a:solidFill>
                <a:latin typeface="+mn-lt"/>
              </a:rPr>
              <a:t>36. Inefficient irrigation water use</a:t>
            </a:r>
            <a:endParaRPr lang="en-US" sz="4800">
              <a:solidFill>
                <a:srgbClr val="FFFF99"/>
              </a:solidFill>
              <a:latin typeface="+mn-lt"/>
              <a:ea typeface="Calibri"/>
            </a:endParaRPr>
          </a:p>
          <a:p>
            <a:pPr marL="0" indent="0">
              <a:buNone/>
            </a:pPr>
            <a:r>
              <a:rPr lang="en-US" sz="4800">
                <a:solidFill>
                  <a:srgbClr val="FFFF99"/>
                </a:solidFill>
                <a:latin typeface="+mn-lt"/>
              </a:rPr>
              <a:t>37. Surface water depletion</a:t>
            </a:r>
            <a:endParaRPr lang="en-US" sz="4800">
              <a:solidFill>
                <a:srgbClr val="FFFF99"/>
              </a:solidFill>
              <a:latin typeface="+mn-lt"/>
              <a:ea typeface="Calibri"/>
            </a:endParaRPr>
          </a:p>
          <a:p>
            <a:pPr marL="0" indent="0">
              <a:buNone/>
            </a:pPr>
            <a:r>
              <a:rPr lang="en-US" sz="4800">
                <a:solidFill>
                  <a:srgbClr val="FFFF99"/>
                </a:solidFill>
                <a:latin typeface="+mn-lt"/>
              </a:rPr>
              <a:t>38. Nutrients transported to groundwater – storage and handling of pollutants</a:t>
            </a:r>
            <a:endParaRPr lang="en-US" sz="4800">
              <a:solidFill>
                <a:srgbClr val="FFFF99"/>
              </a:solidFill>
              <a:latin typeface="+mn-lt"/>
              <a:ea typeface="Calibri"/>
            </a:endParaRPr>
          </a:p>
          <a:p>
            <a:pPr marL="0" indent="0">
              <a:buNone/>
            </a:pPr>
            <a:r>
              <a:rPr lang="en-US" sz="4800">
                <a:solidFill>
                  <a:srgbClr val="FFFF99"/>
                </a:solidFill>
                <a:latin typeface="+mn-lt"/>
              </a:rPr>
              <a:t>39. Nutrients transported to surface water  – storage and handling of pollutants</a:t>
            </a:r>
            <a:endParaRPr lang="en-US" sz="4800">
              <a:solidFill>
                <a:srgbClr val="FFFF99"/>
              </a:solidFill>
              <a:latin typeface="+mn-lt"/>
              <a:ea typeface="Calibri"/>
            </a:endParaRPr>
          </a:p>
          <a:p>
            <a:pPr marL="0" indent="0">
              <a:buNone/>
            </a:pPr>
            <a:r>
              <a:rPr lang="en-US" sz="4800">
                <a:solidFill>
                  <a:srgbClr val="FFFF99"/>
                </a:solidFill>
                <a:latin typeface="+mn-lt"/>
              </a:rPr>
              <a:t>40. Petroleum, heavy metals and other pollutants  (ex. agrichemical mix sites) transported to groundwater</a:t>
            </a:r>
            <a:endParaRPr lang="en-US" sz="4800">
              <a:solidFill>
                <a:srgbClr val="FFFF99"/>
              </a:solidFill>
              <a:latin typeface="+mn-lt"/>
              <a:ea typeface="Calibri"/>
            </a:endParaRPr>
          </a:p>
          <a:p>
            <a:pPr marL="0" indent="0">
              <a:buNone/>
            </a:pPr>
            <a:r>
              <a:rPr lang="en-US" sz="4800">
                <a:solidFill>
                  <a:srgbClr val="FFFF99"/>
                </a:solidFill>
                <a:latin typeface="+mn-lt"/>
              </a:rPr>
              <a:t>41. Petroleum, heavy metals and other pollutants (ex. agrichemical mix sites) transported to surface water</a:t>
            </a:r>
            <a:endParaRPr lang="en-US" sz="4800">
              <a:solidFill>
                <a:srgbClr val="FFFF99"/>
              </a:solidFill>
              <a:latin typeface="+mn-lt"/>
              <a:ea typeface="Calibri"/>
            </a:endParaRPr>
          </a:p>
          <a:p>
            <a:pPr marL="0" indent="0">
              <a:buNone/>
            </a:pPr>
            <a:r>
              <a:rPr lang="en-US" sz="4800">
                <a:solidFill>
                  <a:srgbClr val="FFFF99"/>
                </a:solidFill>
                <a:latin typeface="+mn-lt"/>
              </a:rPr>
              <a:t>42. Terrestrial habitat for wildlife and invertebrates</a:t>
            </a:r>
            <a:endParaRPr lang="en-US" sz="4800">
              <a:solidFill>
                <a:srgbClr val="FFFF99"/>
              </a:solidFill>
              <a:latin typeface="+mn-lt"/>
              <a:ea typeface="Calibri"/>
            </a:endParaRPr>
          </a:p>
          <a:p>
            <a:pPr marL="0" indent="0">
              <a:buNone/>
            </a:pPr>
            <a:r>
              <a:rPr lang="en-US" sz="4800">
                <a:solidFill>
                  <a:srgbClr val="FFFF99"/>
                </a:solidFill>
                <a:latin typeface="+mn-lt"/>
              </a:rPr>
              <a:t>43. Drifted snow</a:t>
            </a:r>
            <a:endParaRPr lang="en-US" sz="4800">
              <a:solidFill>
                <a:srgbClr val="FFFF99"/>
              </a:solidFill>
              <a:latin typeface="+mn-lt"/>
              <a:ea typeface="Calibri"/>
            </a:endParaRPr>
          </a:p>
          <a:p>
            <a:pPr marL="0" indent="0">
              <a:buNone/>
            </a:pPr>
            <a:r>
              <a:rPr lang="en-US" sz="4800">
                <a:solidFill>
                  <a:srgbClr val="FFFF99"/>
                </a:solidFill>
                <a:latin typeface="+mn-lt"/>
              </a:rPr>
              <a:t>44. Naturally available moisture use</a:t>
            </a:r>
            <a:endParaRPr lang="en-US" sz="4800">
              <a:solidFill>
                <a:srgbClr val="FFFF99"/>
              </a:solidFill>
              <a:latin typeface="+mn-lt"/>
              <a:ea typeface="Calibri"/>
            </a:endParaRPr>
          </a:p>
          <a:p>
            <a:pPr marL="0" indent="0">
              <a:buNone/>
            </a:pPr>
            <a:r>
              <a:rPr lang="en-US" sz="4800">
                <a:solidFill>
                  <a:srgbClr val="FFFF99"/>
                </a:solidFill>
                <a:latin typeface="+mn-lt"/>
              </a:rPr>
              <a:t>45. Ponding and flooding</a:t>
            </a:r>
            <a:endParaRPr lang="en-US" sz="4800">
              <a:solidFill>
                <a:srgbClr val="FFFF99"/>
              </a:solidFill>
              <a:latin typeface="+mn-lt"/>
              <a:ea typeface="Calibri"/>
            </a:endParaRPr>
          </a:p>
          <a:p>
            <a:pPr marL="0" indent="0">
              <a:buNone/>
            </a:pPr>
            <a:r>
              <a:rPr lang="en-US" sz="4800">
                <a:solidFill>
                  <a:srgbClr val="FFFF99"/>
                </a:solidFill>
                <a:latin typeface="+mn-lt"/>
              </a:rPr>
              <a:t>46. Seasonal high water table</a:t>
            </a:r>
            <a:endParaRPr lang="en-US" sz="4800">
              <a:solidFill>
                <a:srgbClr val="FFFF99"/>
              </a:solidFill>
              <a:latin typeface="+mn-lt"/>
              <a:ea typeface="Calibri"/>
            </a:endParaRPr>
          </a:p>
          <a:p>
            <a:pPr marL="0" indent="0">
              <a:buNone/>
            </a:pPr>
            <a:r>
              <a:rPr lang="en-US" sz="4800">
                <a:solidFill>
                  <a:srgbClr val="FFFF99"/>
                </a:solidFill>
                <a:latin typeface="+mn-lt"/>
              </a:rPr>
              <a:t>47. Seeps</a:t>
            </a:r>
            <a:endParaRPr lang="en-US" sz="4800">
              <a:solidFill>
                <a:srgbClr val="FFFF99"/>
              </a:solidFill>
              <a:latin typeface="+mn-lt"/>
              <a:ea typeface="Calibri"/>
            </a:endParaRPr>
          </a:p>
          <a:p>
            <a:pPr marL="0" indent="0">
              <a:buNone/>
            </a:pPr>
            <a:r>
              <a:rPr lang="en-US" sz="4800">
                <a:solidFill>
                  <a:srgbClr val="FFFF99"/>
                </a:solidFill>
                <a:latin typeface="+mn-lt"/>
              </a:rPr>
              <a:t>48. Wind erosion</a:t>
            </a:r>
            <a:endParaRPr lang="en-US" sz="4800">
              <a:solidFill>
                <a:srgbClr val="FFFF99"/>
              </a:solidFill>
              <a:latin typeface="+mn-lt"/>
              <a:ea typeface="Calibri"/>
            </a:endParaRPr>
          </a:p>
          <a:p>
            <a:pPr marL="0" indent="0">
              <a:buNone/>
            </a:pPr>
            <a:r>
              <a:rPr lang="en-US" sz="4800">
                <a:solidFill>
                  <a:srgbClr val="FFFF99"/>
                </a:solidFill>
                <a:latin typeface="+mn-lt"/>
              </a:rPr>
              <a:t>49. Sheet and rill erosion</a:t>
            </a:r>
            <a:endParaRPr lang="en-US" sz="4800">
              <a:solidFill>
                <a:srgbClr val="FFFF99"/>
              </a:solidFill>
              <a:latin typeface="+mn-lt"/>
              <a:ea typeface="Calibri"/>
            </a:endParaRPr>
          </a:p>
        </p:txBody>
      </p:sp>
      <p:sp>
        <p:nvSpPr>
          <p:cNvPr id="3" name="TextBox 2">
            <a:extLst>
              <a:ext uri="{FF2B5EF4-FFF2-40B4-BE49-F238E27FC236}">
                <a16:creationId xmlns:a16="http://schemas.microsoft.com/office/drawing/2014/main" id="{E860F0F4-E7F7-92E0-7CC5-F8762995154C}"/>
              </a:ext>
            </a:extLst>
          </p:cNvPr>
          <p:cNvSpPr txBox="1"/>
          <p:nvPr/>
        </p:nvSpPr>
        <p:spPr>
          <a:xfrm>
            <a:off x="122237" y="1256629"/>
            <a:ext cx="9571038" cy="923330"/>
          </a:xfrm>
          <a:prstGeom prst="rect">
            <a:avLst/>
          </a:prstGeom>
          <a:noFill/>
        </p:spPr>
        <p:txBody>
          <a:bodyPr wrap="square">
            <a:spAutoFit/>
          </a:bodyPr>
          <a:lstStyle/>
          <a:p>
            <a:pPr marL="285750" indent="-285750" algn="l">
              <a:buFont typeface="Arial" panose="020B0604020202020204" pitchFamily="34" charset="0"/>
              <a:buChar char="•"/>
            </a:pPr>
            <a:r>
              <a:rPr lang="en-US" sz="1800">
                <a:solidFill>
                  <a:schemeClr val="bg1"/>
                </a:solidFill>
                <a:effectLst/>
                <a:latin typeface="+mj-lt"/>
                <a:ea typeface="Calibri" panose="020F0502020204030204" pitchFamily="34" charset="0"/>
              </a:rPr>
              <a:t>Condition of a natural resource that does not meet minimum acceptable levels</a:t>
            </a:r>
          </a:p>
          <a:p>
            <a:pPr marL="742950" lvl="1" indent="-285750">
              <a:buFont typeface="Arial" panose="020B0604020202020204" pitchFamily="34" charset="0"/>
              <a:buChar char="•"/>
            </a:pPr>
            <a:r>
              <a:rPr lang="en-US">
                <a:solidFill>
                  <a:schemeClr val="bg1"/>
                </a:solidFill>
                <a:effectLst/>
                <a:latin typeface="+mj-lt"/>
                <a:ea typeface="Calibri" panose="020F0502020204030204" pitchFamily="34" charset="0"/>
              </a:rPr>
              <a:t>Minimum acceptable levels established by planning criteria (FOTG, Section 3)</a:t>
            </a:r>
          </a:p>
          <a:p>
            <a:pPr marL="742950" lvl="1" indent="-285750">
              <a:buFont typeface="Arial" panose="020B0604020202020204" pitchFamily="34" charset="0"/>
              <a:buChar char="•"/>
            </a:pPr>
            <a:r>
              <a:rPr lang="en-US">
                <a:solidFill>
                  <a:schemeClr val="bg1"/>
                </a:solidFill>
                <a:latin typeface="+mj-lt"/>
                <a:ea typeface="Calibri" panose="020F0502020204030204" pitchFamily="34" charset="0"/>
              </a:rPr>
              <a:t>I</a:t>
            </a:r>
            <a:r>
              <a:rPr lang="en-US">
                <a:solidFill>
                  <a:schemeClr val="bg1"/>
                </a:solidFill>
                <a:effectLst/>
                <a:latin typeface="+mj-lt"/>
                <a:ea typeface="Calibri" panose="020F0502020204030204" pitchFamily="34" charset="0"/>
              </a:rPr>
              <a:t>mplies degradation of the natural resource so that sustainability or intended use is impaired</a:t>
            </a:r>
            <a:endParaRPr lang="en-US" b="1">
              <a:solidFill>
                <a:schemeClr val="bg1"/>
              </a:solidFill>
            </a:endParaRPr>
          </a:p>
        </p:txBody>
      </p:sp>
    </p:spTree>
    <p:extLst>
      <p:ext uri="{BB962C8B-B14F-4D97-AF65-F5344CB8AC3E}">
        <p14:creationId xmlns:p14="http://schemas.microsoft.com/office/powerpoint/2010/main" val="338693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C9FEB45-76C8-4649-CAA6-B96C6DC11F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3337" y="1750838"/>
            <a:ext cx="2971800" cy="192948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4123E7E5-4112-7040-6E09-9F80DD6FB6E0}"/>
              </a:ext>
            </a:extLst>
          </p:cNvPr>
          <p:cNvSpPr>
            <a:spLocks noGrp="1"/>
          </p:cNvSpPr>
          <p:nvPr>
            <p:ph type="title"/>
          </p:nvPr>
        </p:nvSpPr>
        <p:spPr>
          <a:xfrm>
            <a:off x="106723" y="948709"/>
            <a:ext cx="9363755" cy="468640"/>
          </a:xfrm>
        </p:spPr>
        <p:txBody>
          <a:bodyPr>
            <a:noAutofit/>
          </a:bodyPr>
          <a:lstStyle/>
          <a:p>
            <a:r>
              <a:rPr lang="en-US" sz="1800" b="1">
                <a:effectLst/>
                <a:latin typeface="Arial Black"/>
              </a:rPr>
              <a:t>AIR QUALITY EMISSIONS –</a:t>
            </a:r>
            <a:r>
              <a:rPr lang="en-US" sz="1800">
                <a:latin typeface="Arial Black"/>
              </a:rPr>
              <a:t> </a:t>
            </a:r>
            <a:r>
              <a:rPr lang="en-US" sz="1800">
                <a:solidFill>
                  <a:srgbClr val="FFFFFF"/>
                </a:solidFill>
                <a:latin typeface="Arial Black"/>
              </a:rPr>
              <a:t> </a:t>
            </a:r>
            <a:r>
              <a:rPr lang="en-US" sz="1800" b="1">
                <a:solidFill>
                  <a:srgbClr val="FFFF99"/>
                </a:solidFill>
                <a:effectLst/>
                <a:latin typeface="Arial Black"/>
              </a:rPr>
              <a:t>Emissions of a</a:t>
            </a:r>
            <a:r>
              <a:rPr lang="en-US" sz="1800">
                <a:solidFill>
                  <a:srgbClr val="FFFF99"/>
                </a:solidFill>
                <a:latin typeface="Arial Black"/>
              </a:rPr>
              <a:t>irborne r</a:t>
            </a:r>
            <a:r>
              <a:rPr lang="en-US" sz="1800" b="1">
                <a:solidFill>
                  <a:srgbClr val="FFFF99"/>
                </a:solidFill>
                <a:effectLst/>
                <a:latin typeface="Arial Black"/>
              </a:rPr>
              <a:t>eactive </a:t>
            </a:r>
            <a:r>
              <a:rPr lang="en-US" sz="1800">
                <a:solidFill>
                  <a:srgbClr val="FFFF99"/>
                </a:solidFill>
                <a:latin typeface="Arial Black"/>
              </a:rPr>
              <a:t>n</a:t>
            </a:r>
            <a:r>
              <a:rPr lang="en-US" sz="1800" b="1">
                <a:solidFill>
                  <a:srgbClr val="FFFF99"/>
                </a:solidFill>
                <a:effectLst/>
                <a:latin typeface="Arial Black"/>
              </a:rPr>
              <a:t>itrogen</a:t>
            </a:r>
            <a:endParaRPr lang="en-US" sz="1800">
              <a:solidFill>
                <a:srgbClr val="FFFF99"/>
              </a:solidFill>
              <a:latin typeface="Arial Black"/>
            </a:endParaRPr>
          </a:p>
        </p:txBody>
      </p:sp>
      <p:pic>
        <p:nvPicPr>
          <p:cNvPr id="11" name="Content Placeholder 10">
            <a:extLst>
              <a:ext uri="{FF2B5EF4-FFF2-40B4-BE49-F238E27FC236}">
                <a16:creationId xmlns:a16="http://schemas.microsoft.com/office/drawing/2014/main" id="{FF942F04-5B96-CC02-3A96-455E6412005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443337" y="3994745"/>
            <a:ext cx="2971800" cy="210824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747A2DB9-6C69-EFD3-0C0A-E27C786CC36F}"/>
              </a:ext>
            </a:extLst>
          </p:cNvPr>
          <p:cNvSpPr>
            <a:spLocks noGrp="1"/>
          </p:cNvSpPr>
          <p:nvPr>
            <p:ph type="sldNum" sz="quarter" idx="12"/>
          </p:nvPr>
        </p:nvSpPr>
        <p:spPr/>
        <p:txBody>
          <a:bodyPr/>
          <a:lstStyle/>
          <a:p>
            <a:fld id="{2754ED01-E2A0-4C1E-8E21-014B99041579}" type="slidenum">
              <a:rPr lang="en-US" smtClean="0"/>
              <a:pPr/>
              <a:t>6</a:t>
            </a:fld>
            <a:endParaRPr lang="en-US"/>
          </a:p>
        </p:txBody>
      </p:sp>
      <p:pic>
        <p:nvPicPr>
          <p:cNvPr id="9" name="Picture 8">
            <a:extLst>
              <a:ext uri="{FF2B5EF4-FFF2-40B4-BE49-F238E27FC236}">
                <a16:creationId xmlns:a16="http://schemas.microsoft.com/office/drawing/2014/main" id="{15601D6A-A048-17B4-C573-5DAA3D4F4AE3}"/>
              </a:ext>
            </a:extLst>
          </p:cNvPr>
          <p:cNvPicPr>
            <a:picLocks noChangeAspect="1"/>
          </p:cNvPicPr>
          <p:nvPr/>
        </p:nvPicPr>
        <p:blipFill>
          <a:blip r:embed="rId4"/>
          <a:stretch>
            <a:fillRect/>
          </a:stretch>
        </p:blipFill>
        <p:spPr>
          <a:xfrm>
            <a:off x="308119" y="3994745"/>
            <a:ext cx="5772956" cy="1952898"/>
          </a:xfrm>
          <a:prstGeom prst="rect">
            <a:avLst/>
          </a:prstGeom>
          <a:effectLst/>
        </p:spPr>
      </p:pic>
      <p:sp>
        <p:nvSpPr>
          <p:cNvPr id="14" name="TextBox 13">
            <a:extLst>
              <a:ext uri="{FF2B5EF4-FFF2-40B4-BE49-F238E27FC236}">
                <a16:creationId xmlns:a16="http://schemas.microsoft.com/office/drawing/2014/main" id="{A0063027-FA1D-4955-8B3E-B21714C698A0}"/>
              </a:ext>
            </a:extLst>
          </p:cNvPr>
          <p:cNvSpPr txBox="1"/>
          <p:nvPr/>
        </p:nvSpPr>
        <p:spPr>
          <a:xfrm>
            <a:off x="480361" y="1951994"/>
            <a:ext cx="5085170" cy="15081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solidFill>
                  <a:schemeClr val="bg1">
                    <a:lumMod val="95000"/>
                  </a:schemeClr>
                </a:solidFill>
              </a:rPr>
              <a:t>Negatively impacts atmospheric chemistry</a:t>
            </a:r>
          </a:p>
          <a:p>
            <a:pPr marL="285750" indent="-285750">
              <a:spcAft>
                <a:spcPts val="1200"/>
              </a:spcAft>
              <a:buFont typeface="Arial" panose="020B0604020202020204" pitchFamily="34" charset="0"/>
              <a:buChar char="•"/>
            </a:pPr>
            <a:r>
              <a:rPr lang="en-US" dirty="0">
                <a:solidFill>
                  <a:schemeClr val="bg1">
                    <a:lumMod val="95000"/>
                  </a:schemeClr>
                </a:solidFill>
              </a:rPr>
              <a:t>Causes unwanted fertilization via deposition in sensitive ecosystems</a:t>
            </a:r>
          </a:p>
          <a:p>
            <a:pPr marL="285750" indent="-285750">
              <a:spcAft>
                <a:spcPts val="1200"/>
              </a:spcAft>
              <a:buFont typeface="Arial" panose="020B0604020202020204" pitchFamily="34" charset="0"/>
              <a:buChar char="•"/>
            </a:pPr>
            <a:r>
              <a:rPr lang="en-US" dirty="0">
                <a:solidFill>
                  <a:schemeClr val="bg1">
                    <a:lumMod val="95000"/>
                  </a:schemeClr>
                </a:solidFill>
              </a:rPr>
              <a:t>Degrade regional visibility.</a:t>
            </a:r>
          </a:p>
        </p:txBody>
      </p:sp>
      <p:sp>
        <p:nvSpPr>
          <p:cNvPr id="3" name="TextBox 2">
            <a:extLst>
              <a:ext uri="{FF2B5EF4-FFF2-40B4-BE49-F238E27FC236}">
                <a16:creationId xmlns:a16="http://schemas.microsoft.com/office/drawing/2014/main" id="{7A660981-E3F8-42BA-B0CD-A0A9F8E13698}"/>
              </a:ext>
            </a:extLst>
          </p:cNvPr>
          <p:cNvSpPr txBox="1"/>
          <p:nvPr/>
        </p:nvSpPr>
        <p:spPr>
          <a:xfrm>
            <a:off x="-691117" y="95693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382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77" y="1149722"/>
            <a:ext cx="8796608" cy="718259"/>
          </a:xfrm>
        </p:spPr>
        <p:txBody>
          <a:bodyPr>
            <a:noAutofit/>
          </a:bodyPr>
          <a:lstStyle/>
          <a:p>
            <a:r>
              <a:rPr lang="en-US" sz="1800" b="1">
                <a:effectLst/>
                <a:latin typeface="Arial Black"/>
              </a:rPr>
              <a:t>AIR QUALITY EMISSIONS – </a:t>
            </a:r>
            <a:r>
              <a:rPr lang="en-US" sz="1800" b="1">
                <a:solidFill>
                  <a:srgbClr val="FFFF99"/>
                </a:solidFill>
                <a:effectLst/>
                <a:latin typeface="Arial Black"/>
              </a:rPr>
              <a:t>Emissions of greenhouse </a:t>
            </a:r>
            <a:r>
              <a:rPr lang="en-US" sz="1800">
                <a:solidFill>
                  <a:srgbClr val="FFFF99"/>
                </a:solidFill>
                <a:latin typeface="Arial Black"/>
              </a:rPr>
              <a:t>g</a:t>
            </a:r>
            <a:r>
              <a:rPr lang="en-US" sz="1800" b="1">
                <a:solidFill>
                  <a:srgbClr val="FFFF99"/>
                </a:solidFill>
                <a:effectLst/>
                <a:latin typeface="Arial Black"/>
              </a:rPr>
              <a:t>ases (GHGs)</a:t>
            </a:r>
            <a:br>
              <a:rPr lang="en-US" sz="1800">
                <a:solidFill>
                  <a:srgbClr val="FFFF99"/>
                </a:solidFill>
                <a:effectLst/>
              </a:rPr>
            </a:br>
            <a:endParaRPr lang="en-US" sz="1800">
              <a:solidFill>
                <a:srgbClr val="FFFF99"/>
              </a:solidFill>
            </a:endParaRP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2809" y="4322389"/>
            <a:ext cx="2062235" cy="117233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9637" y="2115409"/>
            <a:ext cx="3437681" cy="345316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B52B7E5E-F8BF-2D90-4582-8AF857A2A3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397" y="2101850"/>
            <a:ext cx="5049061" cy="1820972"/>
          </a:xfrm>
          <a:prstGeom prst="rect">
            <a:avLst/>
          </a:prstGeom>
          <a:effectLst/>
        </p:spPr>
      </p:pic>
    </p:spTree>
    <p:extLst>
      <p:ext uri="{BB962C8B-B14F-4D97-AF65-F5344CB8AC3E}">
        <p14:creationId xmlns:p14="http://schemas.microsoft.com/office/powerpoint/2010/main" val="18573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659" y="1303956"/>
            <a:ext cx="8608648" cy="668820"/>
          </a:xfrm>
        </p:spPr>
        <p:txBody>
          <a:bodyPr>
            <a:noAutofit/>
          </a:bodyPr>
          <a:lstStyle/>
          <a:p>
            <a:r>
              <a:rPr lang="en-US" sz="1800" b="1">
                <a:effectLst/>
              </a:rPr>
              <a:t>AIR QUALITY EMISSIONS – </a:t>
            </a:r>
            <a:r>
              <a:rPr lang="en-US" sz="1800" b="1">
                <a:solidFill>
                  <a:srgbClr val="FFFF99"/>
                </a:solidFill>
                <a:effectLst/>
              </a:rPr>
              <a:t>Emissions of ozone </a:t>
            </a:r>
            <a:r>
              <a:rPr lang="en-US" sz="1800">
                <a:solidFill>
                  <a:srgbClr val="FFFF99"/>
                </a:solidFill>
              </a:rPr>
              <a:t>p</a:t>
            </a:r>
            <a:r>
              <a:rPr lang="en-US" sz="1800" b="1">
                <a:solidFill>
                  <a:srgbClr val="FFFF99"/>
                </a:solidFill>
                <a:effectLst/>
              </a:rPr>
              <a:t>recursors</a:t>
            </a:r>
            <a:br>
              <a:rPr lang="en-US">
                <a:solidFill>
                  <a:srgbClr val="FFFF99"/>
                </a:solidFill>
                <a:effectLst/>
              </a:rPr>
            </a:br>
            <a:endParaRPr lang="en-US">
              <a:solidFill>
                <a:srgbClr val="FFFF99"/>
              </a:solidFill>
            </a:endParaRPr>
          </a:p>
        </p:txBody>
      </p:sp>
      <p:pic>
        <p:nvPicPr>
          <p:cNvPr id="8" name="Content Placeholder 7"/>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618749" y="2508555"/>
            <a:ext cx="2840685" cy="258828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A4852361-867F-D3A7-B649-42287E24A82A}"/>
              </a:ext>
            </a:extLst>
          </p:cNvPr>
          <p:cNvPicPr>
            <a:picLocks noChangeAspect="1"/>
          </p:cNvPicPr>
          <p:nvPr/>
        </p:nvPicPr>
        <p:blipFill>
          <a:blip r:embed="rId3"/>
          <a:stretch>
            <a:fillRect/>
          </a:stretch>
        </p:blipFill>
        <p:spPr>
          <a:xfrm>
            <a:off x="283429" y="2781178"/>
            <a:ext cx="6169183" cy="2043041"/>
          </a:xfrm>
          <a:prstGeom prst="rect">
            <a:avLst/>
          </a:prstGeom>
          <a:effectLst/>
        </p:spPr>
      </p:pic>
    </p:spTree>
    <p:extLst>
      <p:ext uri="{BB962C8B-B14F-4D97-AF65-F5344CB8AC3E}">
        <p14:creationId xmlns:p14="http://schemas.microsoft.com/office/powerpoint/2010/main" val="175498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959" y="1617103"/>
            <a:ext cx="9647238" cy="451105"/>
          </a:xfrm>
        </p:spPr>
        <p:txBody>
          <a:bodyPr>
            <a:noAutofit/>
          </a:bodyPr>
          <a:lstStyle/>
          <a:p>
            <a:r>
              <a:rPr lang="en-US" sz="1800" b="1">
                <a:effectLst/>
              </a:rPr>
              <a:t>AIR QUALITY EMISSIONS – </a:t>
            </a:r>
            <a:r>
              <a:rPr lang="en-US" sz="1800" b="1">
                <a:solidFill>
                  <a:srgbClr val="FFFF99"/>
                </a:solidFill>
                <a:effectLst/>
              </a:rPr>
              <a:t>Emissions of particulate </a:t>
            </a:r>
            <a:r>
              <a:rPr lang="en-US" sz="1800">
                <a:solidFill>
                  <a:srgbClr val="FFFF99"/>
                </a:solidFill>
              </a:rPr>
              <a:t>m</a:t>
            </a:r>
            <a:r>
              <a:rPr lang="en-US" sz="1800" b="1">
                <a:solidFill>
                  <a:srgbClr val="FFFF99"/>
                </a:solidFill>
                <a:effectLst/>
              </a:rPr>
              <a:t>atter (PM) and PM precursors</a:t>
            </a:r>
            <a:br>
              <a:rPr lang="en-US">
                <a:effectLst/>
              </a:rPr>
            </a:br>
            <a:endParaRPr lang="en-US"/>
          </a:p>
        </p:txBody>
      </p:sp>
      <p:sp>
        <p:nvSpPr>
          <p:cNvPr id="4" name="Text Placeholder 3"/>
          <p:cNvSpPr>
            <a:spLocks noGrp="1"/>
          </p:cNvSpPr>
          <p:nvPr>
            <p:ph type="body" sz="half" idx="2"/>
          </p:nvPr>
        </p:nvSpPr>
        <p:spPr>
          <a:xfrm>
            <a:off x="209959" y="2010508"/>
            <a:ext cx="9483316" cy="703384"/>
          </a:xfrm>
        </p:spPr>
        <p:txBody>
          <a:bodyPr>
            <a:noAutofit/>
          </a:bodyPr>
          <a:lstStyle/>
          <a:p>
            <a:pPr marL="285750" indent="-285750">
              <a:buFont typeface="Arial" panose="020B0604020202020204" pitchFamily="34" charset="0"/>
              <a:buChar char="•"/>
            </a:pPr>
            <a:r>
              <a:rPr lang="en-US" sz="1800">
                <a:solidFill>
                  <a:schemeClr val="bg1"/>
                </a:solidFill>
                <a:effectLst/>
              </a:rPr>
              <a:t>Direct emissions of particulate matter (dust and smoke)</a:t>
            </a:r>
          </a:p>
          <a:p>
            <a:pPr marL="285750" indent="-285750">
              <a:buFont typeface="Arial" panose="020B0604020202020204" pitchFamily="34" charset="0"/>
              <a:buChar char="•"/>
            </a:pPr>
            <a:r>
              <a:rPr lang="en-US" sz="1800">
                <a:solidFill>
                  <a:schemeClr val="bg1"/>
                </a:solidFill>
                <a:effectLst/>
              </a:rPr>
              <a:t>Formation of fine particulate matter from other agricultural emissions (ammonia, NOx and VOCs)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8708" y="3104569"/>
            <a:ext cx="4387497" cy="29040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5BA7AA8C-2D59-B847-96E2-2DC33CB7A0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122" y="3571584"/>
            <a:ext cx="4387497" cy="1970044"/>
          </a:xfrm>
          <a:prstGeom prst="rect">
            <a:avLst/>
          </a:prstGeom>
          <a:effectLst/>
        </p:spPr>
      </p:pic>
    </p:spTree>
    <p:extLst>
      <p:ext uri="{BB962C8B-B14F-4D97-AF65-F5344CB8AC3E}">
        <p14:creationId xmlns:p14="http://schemas.microsoft.com/office/powerpoint/2010/main" val="2884944161"/>
      </p:ext>
    </p:extLst>
  </p:cSld>
  <p:clrMapOvr>
    <a:masterClrMapping/>
  </p:clrMapOvr>
</p:sld>
</file>

<file path=ppt/theme/theme1.xml><?xml version="1.0" encoding="utf-8"?>
<a:theme xmlns:a="http://schemas.openxmlformats.org/drawingml/2006/main" name="farmbi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d32c659-66a2-4e35-8e21-687e06f2bce3"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C0608055EE2F49B883BE42DD6AF2A4" ma:contentTypeVersion="18" ma:contentTypeDescription="Create a new document." ma:contentTypeScope="" ma:versionID="629c190b9e4c3c3bc2bf30476c336d4f">
  <xsd:schema xmlns:xsd="http://www.w3.org/2001/XMLSchema" xmlns:xs="http://www.w3.org/2001/XMLSchema" xmlns:p="http://schemas.microsoft.com/office/2006/metadata/properties" xmlns:ns1="http://schemas.microsoft.com/sharepoint/v3" xmlns:ns3="58e67f36-4df1-4e3e-99f6-d4ce1a185850" xmlns:ns4="fd32c659-66a2-4e35-8e21-687e06f2bce3" targetNamespace="http://schemas.microsoft.com/office/2006/metadata/properties" ma:root="true" ma:fieldsID="e044d14d64041059824ebbcb79e9bdeb" ns1:_="" ns3:_="" ns4:_="">
    <xsd:import namespace="http://schemas.microsoft.com/sharepoint/v3"/>
    <xsd:import namespace="58e67f36-4df1-4e3e-99f6-d4ce1a185850"/>
    <xsd:import namespace="fd32c659-66a2-4e35-8e21-687e06f2bc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element ref="ns4:MediaServiceLocation"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e67f36-4df1-4e3e-99f6-d4ce1a1858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32c659-66a2-4e35-8e21-687e06f2bce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04A3D5-FD86-4DA2-ADC7-7AB06A8A50DA}">
  <ds:schemaRefs>
    <ds:schemaRef ds:uri="http://purl.org/dc/dcmitype/"/>
    <ds:schemaRef ds:uri="http://schemas.openxmlformats.org/package/2006/metadata/core-properties"/>
    <ds:schemaRef ds:uri="http://purl.org/dc/terms/"/>
    <ds:schemaRef ds:uri="http://schemas.microsoft.com/sharepoint/v3"/>
    <ds:schemaRef ds:uri="http://schemas.microsoft.com/office/2006/documentManagement/types"/>
    <ds:schemaRef ds:uri="fd32c659-66a2-4e35-8e21-687e06f2bce3"/>
    <ds:schemaRef ds:uri="http://www.w3.org/XML/1998/namespace"/>
    <ds:schemaRef ds:uri="http://schemas.microsoft.com/office/2006/metadata/properties"/>
    <ds:schemaRef ds:uri="http://schemas.microsoft.com/office/infopath/2007/PartnerControls"/>
    <ds:schemaRef ds:uri="58e67f36-4df1-4e3e-99f6-d4ce1a185850"/>
    <ds:schemaRef ds:uri="http://purl.org/dc/elements/1.1/"/>
  </ds:schemaRefs>
</ds:datastoreItem>
</file>

<file path=customXml/itemProps2.xml><?xml version="1.0" encoding="utf-8"?>
<ds:datastoreItem xmlns:ds="http://schemas.openxmlformats.org/officeDocument/2006/customXml" ds:itemID="{EC1EF511-39CA-4C5D-B4F7-EE7FBC2249C1}">
  <ds:schemaRefs>
    <ds:schemaRef ds:uri="http://schemas.microsoft.com/sharepoint/v3/contenttype/forms"/>
  </ds:schemaRefs>
</ds:datastoreItem>
</file>

<file path=customXml/itemProps3.xml><?xml version="1.0" encoding="utf-8"?>
<ds:datastoreItem xmlns:ds="http://schemas.openxmlformats.org/officeDocument/2006/customXml" ds:itemID="{ADEF3676-0D42-4FA6-92DF-09AB4120570D}">
  <ds:schemaRefs>
    <ds:schemaRef ds:uri="58e67f36-4df1-4e3e-99f6-d4ce1a185850"/>
    <ds:schemaRef ds:uri="fd32c659-66a2-4e35-8e21-687e06f2bc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farmbill.potx</Template>
  <TotalTime>3</TotalTime>
  <Words>1938</Words>
  <Application>Microsoft Office PowerPoint</Application>
  <PresentationFormat>Custom</PresentationFormat>
  <Paragraphs>258</Paragraphs>
  <Slides>46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Myriad Pro</vt:lpstr>
      <vt:lpstr>Pristina</vt:lpstr>
      <vt:lpstr>farmbill</vt:lpstr>
      <vt:lpstr>PowerPoint Presentation</vt:lpstr>
      <vt:lpstr>Help determine your county resource concerns</vt:lpstr>
      <vt:lpstr>What will be the outcomes for Indiana? </vt:lpstr>
      <vt:lpstr>PowerPoint Presentation</vt:lpstr>
      <vt:lpstr>Resource Concern:   </vt:lpstr>
      <vt:lpstr>AIR QUALITY EMISSIONS –  Emissions of airborne reactive nitrogen</vt:lpstr>
      <vt:lpstr>AIR QUALITY EMISSIONS – Emissions of greenhouse gases (GHGs) </vt:lpstr>
      <vt:lpstr>AIR QUALITY EMISSIONS – Emissions of ozone precursors </vt:lpstr>
      <vt:lpstr>AIR QUALITY EMISSIONS – Emissions of particulate matter (PM) and PM precursors </vt:lpstr>
      <vt:lpstr>AIR QUALITY EMISSIONS – Objectionable odor </vt:lpstr>
      <vt:lpstr>AQUATIC HABITAT – Aquatic habitat for fish &amp; other organisms </vt:lpstr>
      <vt:lpstr>AQUATIC HABITAT – Elevated water temperature </vt:lpstr>
      <vt:lpstr>CONCENTRATED EROSION –  Bank erosion from streams, shorelines or water conveyance channels </vt:lpstr>
      <vt:lpstr>CONCENTRATED EROSION – Classic gully</vt:lpstr>
      <vt:lpstr>CONCENTRATED EROSION – Ephemeral gully</vt:lpstr>
      <vt:lpstr>DEGRADED PLANT CONDITION –Plant productivity and health </vt:lpstr>
      <vt:lpstr>DEGRADED PLANT CONDITION - Plant structure and composition </vt:lpstr>
      <vt:lpstr>FIELD PESTICIDE LOSS – Pesticides transported to ground and surface waters</vt:lpstr>
      <vt:lpstr>FIELD SEDIMENT, NUTRIENT and PATHOGEN LOSS – Nutrients in ground and surface waters</vt:lpstr>
      <vt:lpstr>FIELD SEDIMENT, NUTRIENT and PATHOGEN LOSS – Pathogens and chemicals from manure, biosolids or compost applications</vt:lpstr>
      <vt:lpstr>Field Sediment, Nutrient and Pathogen Loss – Sediment in surface waters</vt:lpstr>
      <vt:lpstr>FIRE MANAGEMENT - Wildfire hazard from biomass accumulation</vt:lpstr>
      <vt:lpstr>INEFFICIENT ENERGY USE – Energy efficiency of equipment and facilities</vt:lpstr>
      <vt:lpstr>INEFFICIENT ENERGY USE – Energy efficiency of farming/ranching practices and field operations</vt:lpstr>
      <vt:lpstr>LIVESTOCK PRODUCTION LIMITATION - Feed and forage balance</vt:lpstr>
      <vt:lpstr>LIVESTOCK PRODUCTION LIMITATION - Inadequate livestock shelter </vt:lpstr>
      <vt:lpstr>LIVESTOCK PRODUCTION LIMITATION – Inadequate livestock water   </vt:lpstr>
      <vt:lpstr>PEST PRESSURE - Plant pest pressure </vt:lpstr>
      <vt:lpstr>SALT LOSSES to WATER –  Salts transported to ground and surface waters </vt:lpstr>
      <vt:lpstr>SOIL QUALITY LIMITATIONS –  Aggregate instability </vt:lpstr>
      <vt:lpstr>SOIL QUALITY LIMITATIONS – Compaction </vt:lpstr>
      <vt:lpstr>SOIL QUALITY LIMITATIONS – Concentration of salts or other chemicals</vt:lpstr>
      <vt:lpstr>SOIL QUALITY LIMITATIONS – Organic matter depletion  </vt:lpstr>
      <vt:lpstr>SOIL QUALITY LIMITATIONS –  Soil organism habitat loss or degradation </vt:lpstr>
      <vt:lpstr>SOIL QUALITY LIMITATIONS – Subsidence</vt:lpstr>
      <vt:lpstr>SOURCE WATER DEPLETION – Ground and surface water depletion </vt:lpstr>
      <vt:lpstr>SOURCE WATER DEPLETION – Inefficient irrigation water use </vt:lpstr>
      <vt:lpstr>Storage and Handling of Pollutants – Nutrients in surface and ground waters </vt:lpstr>
      <vt:lpstr>Storage and Handling of Pollutants – Petroleum, heavy metals, and other pollutants transported to receiving water sources </vt:lpstr>
      <vt:lpstr>TERRESTRIAL HABITAT – Terrestrial habitat for wildlife </vt:lpstr>
      <vt:lpstr>WEATHER RESILIENCE – Drifted snow, ponding &amp; flooding, seasonal high water table and seeps </vt:lpstr>
      <vt:lpstr>WEATHER RESILIENCE - Naturally available moisture use</vt:lpstr>
      <vt:lpstr>WIND &amp; WATER EROSION – Sheet, rill and wind</vt:lpstr>
      <vt:lpstr>PowerPoint Presentation</vt:lpstr>
      <vt:lpstr>Questions</vt:lpstr>
      <vt:lpstr>USDA is an equal opportunity provider and employer. "The U.S. Department of Agriculture (USDA) prohibits discrimination in all of its programs and activities on the basis of race, color, national origin, age, disability, and where applicable, sex (including gender identity and expression), marital status, familial status, parental status, religion, sexual orientation, political beliefs, genetic information, reprisal, or because all or part of an individual's income is derived from any public assistance program. (Not all prohibited bases apply to all programs.) Persons with disabilities who require alternative means for communication of program information (Braille, large print, audiotape, etc.) should contact USDA's TARGET Center at (202) 720-2600 (voice and TDD)."   To file a complaint of discrimination, write to:  USDA Assistant Secretary for Civil Rights, Office of the Assistant Secretary for Civil Rights1400 Independence Avenue, S.W., Stop 9410, Washington, DC 20250-9410, or call toll-free at (866) 632-9992 (English) or (800) 877-8339 (TDD) or (866) 377-8642 (English Federal-relay) or (800) 845-6136 (Spanish Federal-relay).  </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EQIP: A Primer</dc:title>
  <dc:creator>felix.spinelli;Dawn.Wilson@wdc.usda.gov</dc:creator>
  <cp:lastModifiedBy>Vogel, Jenny - FPAC-NRCS, IN</cp:lastModifiedBy>
  <cp:revision>2</cp:revision>
  <cp:lastPrinted>2015-10-19T12:37:03Z</cp:lastPrinted>
  <dcterms:created xsi:type="dcterms:W3CDTF">2008-07-16T13:44:18Z</dcterms:created>
  <dcterms:modified xsi:type="dcterms:W3CDTF">2025-01-13T19:54:04Z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0x0101002CC0608055EE2F49B883BE42DD6AF2A4</vt:lpwstr>
  </property>
</Properties>
</file>